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12192000" cy="6858000"/>
  <p:defaultTextStyle>
    <a:defPPr>
      <a:defRPr lang="cs-CZ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Prázdný_vo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930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601744" y="2145342"/>
            <a:ext cx="4923691" cy="18286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Prázdný_louk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062" y="-1"/>
            <a:ext cx="12193764" cy="689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601744" y="2145342"/>
            <a:ext cx="4923691" cy="18286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Prázdný_neb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062" y="-13447"/>
            <a:ext cx="12193764" cy="689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601744" y="2145342"/>
            <a:ext cx="4923691" cy="18286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568188" y="3123532"/>
            <a:ext cx="9144000" cy="1655762"/>
          </a:xfr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cs-CZ"/>
              <a:t>Jméno</a:t>
            </a:r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 bwMode="auto">
          <a:xfrm>
            <a:off x="1568189" y="1666838"/>
            <a:ext cx="9144000" cy="1325563"/>
          </a:xfrm>
        </p:spPr>
        <p:txBody>
          <a:bodyPr>
            <a:noAutofit/>
          </a:bodyPr>
          <a:lstStyle>
            <a:lvl1pPr>
              <a:defRPr sz="5300" b="1" spc="17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/>
              <a:t>Název prezentace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2949" y="6409496"/>
            <a:ext cx="896750" cy="1040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12117" y="6172199"/>
            <a:ext cx="982364" cy="36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adpis a obsa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 bwMode="auto">
          <a:xfrm>
            <a:off x="542318" y="1268620"/>
            <a:ext cx="10515600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3300"/>
              </a:spcAft>
              <a:buNone/>
              <a:defRPr sz="1800"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 marL="177800" indent="-177800">
              <a:spcAft>
                <a:spcPts val="570"/>
              </a:spcAft>
              <a:buFont typeface="Times New Roman"/>
              <a:buChar char="‒"/>
              <a:defRPr sz="2000"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>
              <a:defRPr>
                <a:latin typeface="Times New Roman"/>
                <a:cs typeface="Times New Roman"/>
              </a:defRPr>
            </a:lvl3pPr>
            <a:lvl4pPr>
              <a:defRPr>
                <a:latin typeface="Times New Roman"/>
                <a:cs typeface="Times New Roman"/>
              </a:defRPr>
            </a:lvl4pPr>
            <a:lvl5pPr>
              <a:defRPr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Sem zadejte text</a:t>
            </a:r>
            <a:endParaRPr/>
          </a:p>
          <a:p>
            <a:pPr lvl="1">
              <a:defRPr/>
            </a:pPr>
            <a:r>
              <a:rPr lang="cs-CZ"/>
              <a:t>Věcného vytvořené pamětní</a:t>
            </a:r>
            <a:endParaRPr/>
          </a:p>
          <a:p>
            <a:pPr lvl="1">
              <a:defRPr/>
            </a:pPr>
            <a:r>
              <a:rPr lang="cs-CZ"/>
              <a:t>Co význam lhůty připadá</a:t>
            </a:r>
            <a:endParaRPr/>
          </a:p>
        </p:txBody>
      </p:sp>
      <p:sp>
        <p:nvSpPr>
          <p:cNvPr id="10" name="Nadpis 3"/>
          <p:cNvSpPr>
            <a:spLocks noGrp="1"/>
          </p:cNvSpPr>
          <p:nvPr>
            <p:ph type="title"/>
          </p:nvPr>
        </p:nvSpPr>
        <p:spPr bwMode="auto">
          <a:xfrm>
            <a:off x="542318" y="387580"/>
            <a:ext cx="10515600" cy="856929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pPr>
              <a:defRPr/>
            </a:pPr>
            <a:r>
              <a:rPr lang="cs-CZ"/>
              <a:t>Kliknutím lze upravit styl.</a:t>
            </a: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12117" y="6172199"/>
            <a:ext cx="979080" cy="3636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9959" y="6409496"/>
            <a:ext cx="899740" cy="10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adpis a obráze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 bwMode="auto">
          <a:xfrm>
            <a:off x="544990" y="1622430"/>
            <a:ext cx="10679511" cy="385682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pPr>
              <a:defRPr/>
            </a:pPr>
            <a:r>
              <a:rPr lang="cs-CZ"/>
              <a:t>Kliknutím na ikonu přidáte obrázek.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 bwMode="auto">
          <a:xfrm>
            <a:off x="544990" y="5490431"/>
            <a:ext cx="10679511" cy="538162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>
              <a:defRPr i="1"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>
              <a:defRPr i="1"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>
              <a:defRPr i="1"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>
              <a:defRPr i="1"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12117" y="6172199"/>
            <a:ext cx="979080" cy="3636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9959" y="6409496"/>
            <a:ext cx="899740" cy="1044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 bwMode="auto">
          <a:xfrm>
            <a:off x="542318" y="153262"/>
            <a:ext cx="10753649" cy="1325563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pPr>
              <a:defRPr/>
            </a:pPr>
            <a:r>
              <a:rPr lang="cs-CZ"/>
              <a:t>Kliknutím lze upravit styl.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adpis a 3 sloupc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62238" y="2295164"/>
            <a:ext cx="2851429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40</a:t>
            </a:r>
            <a:endParaRPr/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 bwMode="auto">
          <a:xfrm>
            <a:off x="662238" y="2958355"/>
            <a:ext cx="2851429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645810" y="2295164"/>
            <a:ext cx="2849272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40</a:t>
            </a:r>
            <a:endParaRPr/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 bwMode="auto">
          <a:xfrm>
            <a:off x="4645810" y="2958355"/>
            <a:ext cx="2849272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668464" y="2303844"/>
            <a:ext cx="2846601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40</a:t>
            </a:r>
            <a:endParaRPr/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 bwMode="auto">
          <a:xfrm>
            <a:off x="8668464" y="2967035"/>
            <a:ext cx="2846601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/>
                <a:cs typeface="Times New Roman"/>
              </a:defRPr>
            </a:lvl5pPr>
          </a:lstStyle>
          <a:p>
            <a:pPr lvl="0">
              <a:defRPr/>
            </a:pPr>
            <a:r>
              <a:rPr lang="cs-CZ"/>
              <a:t>Upravte styly předlohy textu.</a:t>
            </a:r>
            <a:endParaRPr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12117" y="6172199"/>
            <a:ext cx="979080" cy="3636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9959" y="6409496"/>
            <a:ext cx="899740" cy="104400"/>
          </a:xfrm>
          <a:prstGeom prst="rect">
            <a:avLst/>
          </a:prstGeom>
        </p:spPr>
      </p:pic>
      <p:sp>
        <p:nvSpPr>
          <p:cNvPr id="21" name="Nadpis 3"/>
          <p:cNvSpPr>
            <a:spLocks noGrp="1"/>
          </p:cNvSpPr>
          <p:nvPr>
            <p:ph type="title"/>
          </p:nvPr>
        </p:nvSpPr>
        <p:spPr bwMode="auto">
          <a:xfrm>
            <a:off x="542318" y="387580"/>
            <a:ext cx="10515600" cy="856929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pPr>
              <a:defRPr/>
            </a:pPr>
            <a:r>
              <a:rPr lang="cs-CZ"/>
              <a:t>Kliknutím lze upravit styl.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 bwMode="auto">
          <a:xfrm>
            <a:off x="1584062" y="1577088"/>
            <a:ext cx="10515600" cy="1325563"/>
          </a:xfrm>
        </p:spPr>
        <p:txBody>
          <a:bodyPr>
            <a:normAutofit/>
          </a:bodyPr>
          <a:lstStyle>
            <a:lvl1pPr>
              <a:defRPr sz="4400" b="1" spc="11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/>
              <a:t>Kapitola prezentace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2949" y="6409496"/>
            <a:ext cx="896750" cy="1040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12117" y="6172199"/>
            <a:ext cx="982364" cy="36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 bwMode="auto">
          <a:xfrm>
            <a:off x="1949007" y="1539749"/>
            <a:ext cx="8229314" cy="1325563"/>
          </a:xfrm>
        </p:spPr>
        <p:txBody>
          <a:bodyPr>
            <a:normAutofit/>
          </a:bodyPr>
          <a:lstStyle>
            <a:lvl1pPr>
              <a:defRPr sz="4000" b="1" spc="5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cs-CZ"/>
              <a:t>Děkuji za pozornost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949008" y="3628720"/>
            <a:ext cx="8229313" cy="1197279"/>
          </a:xfrm>
        </p:spPr>
        <p:txBody>
          <a:bodyPr>
            <a:norm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cs-CZ"/>
              <a:t>Ing. Stanislava Drahokoupilová, Ph.D.</a:t>
            </a:r>
            <a:endParaRPr/>
          </a:p>
          <a:p>
            <a:pPr lvl="0">
              <a:defRPr/>
            </a:pPr>
            <a:r>
              <a:rPr lang="cs-CZ"/>
              <a:t> stanislava.drahokoupilova@chmi.cz</a:t>
            </a:r>
            <a:endParaRPr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2949" y="6409496"/>
            <a:ext cx="896750" cy="10405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403445" y="4825999"/>
            <a:ext cx="1836055" cy="68190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cs-CZ"/>
              <a:t>Kliknutím lze upravit styly předlohy textu.</a:t>
            </a:r>
            <a:endParaRPr/>
          </a:p>
          <a:p>
            <a:pPr lvl="1">
              <a:defRPr/>
            </a:pPr>
            <a:r>
              <a:rPr lang="cs-CZ"/>
              <a:t>Druhá úroveň</a:t>
            </a:r>
            <a:endParaRPr/>
          </a:p>
          <a:p>
            <a:pPr lvl="2">
              <a:defRPr/>
            </a:pPr>
            <a:r>
              <a:rPr lang="cs-CZ"/>
              <a:t>Třetí úroveň</a:t>
            </a:r>
            <a:endParaRPr/>
          </a:p>
          <a:p>
            <a:pPr lvl="3">
              <a:defRPr/>
            </a:pPr>
            <a:r>
              <a:rPr lang="cs-CZ"/>
              <a:t>Čtvrtá úroveň</a:t>
            </a:r>
            <a:endParaRPr/>
          </a:p>
          <a:p>
            <a:pPr lvl="4">
              <a:defRPr/>
            </a:pPr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E4472-466E-4052-B589-E1E111A72CE1}" type="datetimeFigureOut">
              <a:rPr lang="cs-CZ"/>
              <a:t>31.05.2022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E2CFF1-F1D0-4020-8A00-0494ED639283}" type="slidenum">
              <a:rPr lang="cs-CZ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572610" y="1244509"/>
            <a:ext cx="9108095" cy="435133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800" b="1"/>
              <a:t>Meteorologické modely: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Globální model DWD, Bracknell</a:t>
            </a:r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Lokální model DWD, ALADIN (Metèo France)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Rozlišení 50, resp. 15 km – bez orografie</a:t>
            </a:r>
          </a:p>
          <a:p>
            <a:pPr>
              <a:spcAft>
                <a:spcPts val="0"/>
              </a:spcAft>
              <a:defRPr/>
            </a:pPr>
            <a:r>
              <a:rPr lang="cs-CZ" sz="2800" b="1"/>
              <a:t>Hydrologické modely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první pokusy s hydrologickými modely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manuální predikce - metoda postupových dob (6-24 h)</a:t>
            </a:r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4 profily (Bohumín, Olomouc, Dluhonice, Strážnice)</a:t>
            </a:r>
            <a:endParaRPr/>
          </a:p>
          <a:p>
            <a:pPr>
              <a:spcAft>
                <a:spcPts val="0"/>
              </a:spcAft>
              <a:defRPr/>
            </a:pPr>
            <a:endParaRPr lang="cs-CZ" sz="2800"/>
          </a:p>
          <a:p>
            <a:pPr marL="457200" indent="-457200">
              <a:spcAft>
                <a:spcPts val="0"/>
              </a:spcAft>
              <a:buFontTx/>
              <a:buChar char="-"/>
              <a:defRPr/>
            </a:pPr>
            <a:endParaRPr lang="cs-CZ" sz="280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1997 – katastrofa na úsvitu IT doby</a:t>
            </a:r>
            <a:endParaRPr/>
          </a:p>
        </p:txBody>
      </p:sp>
      <p:pic>
        <p:nvPicPr>
          <p:cNvPr id="8" name="Picture 2" descr="http://voda.chmi.cz/pov97/obr/obr82v.gif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397070" y="2686280"/>
            <a:ext cx="260032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http://voda.chmi.cz/pov97/obr8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166882" y="181034"/>
            <a:ext cx="2830512" cy="22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542318" y="1268620"/>
            <a:ext cx="7744432" cy="4351338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Velký počet zachraňovaných, málo evakuovaných, 60 obětí?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Nutnost rozvoje měření a předpovědí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Nutnost rozvoje kapacit pro reakci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Nutnost jednotných informací</a:t>
            </a:r>
            <a:endParaRPr/>
          </a:p>
          <a:p>
            <a:pPr marL="457200" indent="-457200">
              <a:spcAft>
                <a:spcPts val="0"/>
              </a:spcAft>
              <a:buFontTx/>
              <a:buChar char="-"/>
              <a:defRPr/>
            </a:pPr>
            <a:endParaRPr lang="cs-CZ" sz="280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1997 – katastrofa na úsvitu IT doby</a:t>
            </a:r>
            <a:endParaRPr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/>
          <a:srcRect l="3948" t="15214" r="5629" b="7113"/>
          <a:stretch/>
        </p:blipFill>
        <p:spPr bwMode="auto">
          <a:xfrm>
            <a:off x="5319288" y="3896437"/>
            <a:ext cx="5544057" cy="2662817"/>
          </a:xfrm>
          <a:prstGeom prst="ellipse">
            <a:avLst/>
          </a:prstGeom>
          <a:ln w="38100">
            <a:solidFill>
              <a:srgbClr val="E7333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5" name="Picture 2" descr="http://voda.chmi.cz/pov97/obr/mapa31.jpg"/>
          <p:cNvPicPr>
            <a:picLocks noChangeAspect="1" noChangeArrowheads="1"/>
          </p:cNvPicPr>
          <p:nvPr/>
        </p:nvPicPr>
        <p:blipFill>
          <a:blip r:embed="rId3"/>
          <a:srcRect l="17241" t="3340" r="9745" b="6049"/>
          <a:stretch/>
        </p:blipFill>
        <p:spPr bwMode="auto">
          <a:xfrm>
            <a:off x="8415365" y="387580"/>
            <a:ext cx="3538566" cy="3328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542318" y="1637547"/>
            <a:ext cx="8030182" cy="17194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68288" indent="-268288">
              <a:defRPr>
                <a:solidFill>
                  <a:schemeClr val="tx1"/>
                </a:solidFill>
                <a:latin typeface="Arial"/>
              </a:defRPr>
            </a:lvl1pPr>
            <a:lvl2pPr>
              <a:defRPr>
                <a:solidFill>
                  <a:schemeClr val="tx1"/>
                </a:solidFill>
                <a:latin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</a:defRPr>
            </a:lvl3pPr>
            <a:lvl4pPr>
              <a:defRPr>
                <a:solidFill>
                  <a:schemeClr val="tx1"/>
                </a:solidFill>
                <a:latin typeface="Arial"/>
              </a:defRPr>
            </a:lvl4pPr>
            <a:lvl5pPr>
              <a:defRPr>
                <a:solidFill>
                  <a:schemeClr val="tx1"/>
                </a:solidFill>
                <a:latin typeface="Arial"/>
              </a:defRPr>
            </a:lvl5pPr>
            <a:lvl6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 dirty="0">
                <a:solidFill>
                  <a:srgbClr val="14387F"/>
                </a:solidFill>
                <a:latin typeface="Times New Roman"/>
              </a:rPr>
              <a:t>Tlaková níže </a:t>
            </a:r>
            <a:r>
              <a:rPr lang="cs-CZ" sz="2800" dirty="0" err="1">
                <a:solidFill>
                  <a:srgbClr val="14387F"/>
                </a:solidFill>
                <a:latin typeface="Times New Roman"/>
              </a:rPr>
              <a:t>Vb</a:t>
            </a:r>
            <a:endParaRPr lang="cs-CZ" sz="2800" dirty="0">
              <a:solidFill>
                <a:srgbClr val="14387F"/>
              </a:solidFill>
              <a:latin typeface="Times New Roman"/>
            </a:endParaRPr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 dirty="0">
                <a:solidFill>
                  <a:srgbClr val="14387F"/>
                </a:solidFill>
                <a:latin typeface="Times New Roman"/>
              </a:rPr>
              <a:t>Dvě vlny – naplnění nádrží, nasycení povodí</a:t>
            </a:r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 dirty="0">
                <a:solidFill>
                  <a:srgbClr val="14387F"/>
                </a:solidFill>
                <a:latin typeface="Times New Roman"/>
              </a:rPr>
              <a:t>Praha Q</a:t>
            </a:r>
            <a:r>
              <a:rPr lang="cs-CZ" sz="2800" baseline="-25000" dirty="0">
                <a:solidFill>
                  <a:srgbClr val="14387F"/>
                </a:solidFill>
                <a:latin typeface="Times New Roman"/>
              </a:rPr>
              <a:t>200</a:t>
            </a:r>
            <a:r>
              <a:rPr lang="cs-CZ" sz="2800" dirty="0">
                <a:solidFill>
                  <a:srgbClr val="14387F"/>
                </a:solidFill>
                <a:latin typeface="Times New Roman"/>
              </a:rPr>
              <a:t>-Q</a:t>
            </a:r>
            <a:r>
              <a:rPr lang="cs-CZ" sz="2800" baseline="-25000" dirty="0">
                <a:solidFill>
                  <a:srgbClr val="14387F"/>
                </a:solidFill>
                <a:latin typeface="Times New Roman"/>
              </a:rPr>
              <a:t>500</a:t>
            </a:r>
            <a:endParaRPr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2002 – jednou za 500 let</a:t>
            </a:r>
          </a:p>
        </p:txBody>
      </p:sp>
      <p:pic>
        <p:nvPicPr>
          <p:cNvPr id="9" name="Picture 2" descr="C:\Data sluzebni\Dokumenty\Povodne\Povoden-8-2002\PresentaceBukurest\srazky06_13_v4-obraz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905750" y="882558"/>
            <a:ext cx="4003635" cy="3005653"/>
          </a:xfrm>
          <a:prstGeom prst="rect">
            <a:avLst/>
          </a:prstGeom>
          <a:noFill/>
        </p:spPr>
      </p:pic>
      <p:pic>
        <p:nvPicPr>
          <p:cNvPr id="10" name="Picture 2" descr="C:\Data sluzebni\Dokumenty\Povodne\Povoden-8-2002\Fotografie\Kubat\pov1030.JPG"/>
          <p:cNvPicPr>
            <a:picLocks noChangeAspect="1" noChangeArrowheads="1"/>
          </p:cNvPicPr>
          <p:nvPr/>
        </p:nvPicPr>
        <p:blipFill>
          <a:blip r:embed="rId3"/>
          <a:srcRect b="3733"/>
          <a:stretch/>
        </p:blipFill>
        <p:spPr bwMode="auto">
          <a:xfrm>
            <a:off x="9296400" y="3888211"/>
            <a:ext cx="2399913" cy="18478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542318" y="1268620"/>
            <a:ext cx="8030182" cy="33465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68288" indent="-268288">
              <a:defRPr>
                <a:solidFill>
                  <a:schemeClr val="tx1"/>
                </a:solidFill>
                <a:latin typeface="Arial"/>
              </a:defRPr>
            </a:lvl1pPr>
            <a:lvl2pPr>
              <a:defRPr>
                <a:solidFill>
                  <a:schemeClr val="tx1"/>
                </a:solidFill>
                <a:latin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</a:defRPr>
            </a:lvl3pPr>
            <a:lvl4pPr>
              <a:defRPr>
                <a:solidFill>
                  <a:schemeClr val="tx1"/>
                </a:solidFill>
                <a:latin typeface="Arial"/>
              </a:defRPr>
            </a:lvl4pPr>
            <a:lvl5pPr>
              <a:defRPr>
                <a:solidFill>
                  <a:schemeClr val="tx1"/>
                </a:solidFill>
                <a:latin typeface="Arial"/>
              </a:defRPr>
            </a:lvl5pPr>
            <a:lvl6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>
                <a:solidFill>
                  <a:srgbClr val="023E88"/>
                </a:solidFill>
                <a:latin typeface="Times New Roman"/>
              </a:rPr>
              <a:t>Meteorologické radary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>
                <a:solidFill>
                  <a:srgbClr val="023E88"/>
                </a:solidFill>
                <a:latin typeface="Times New Roman"/>
              </a:rPr>
              <a:t>model ALADIN již počítaný v ČHMÚ</a:t>
            </a:r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>
                <a:solidFill>
                  <a:srgbClr val="023E88"/>
                </a:solidFill>
                <a:latin typeface="Times New Roman"/>
              </a:rPr>
              <a:t>srážky – profi stanice + hydrostart a hydrosrážkoměry</a:t>
            </a:r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>
                <a:solidFill>
                  <a:srgbClr val="023E88"/>
                </a:solidFill>
                <a:latin typeface="Times New Roman"/>
              </a:rPr>
              <a:t>vodní stavy – telefonicky (pozorovatel, automat).</a:t>
            </a:r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>
                <a:solidFill>
                  <a:srgbClr val="023E88"/>
                </a:solidFill>
                <a:latin typeface="Times New Roman"/>
              </a:rPr>
              <a:t>hydrologické modely v prvním roce provozu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 dirty="0"/>
              <a:t>2002 – </a:t>
            </a:r>
            <a:r>
              <a:rPr lang="cs-CZ" sz="3600" dirty="0" smtClean="0"/>
              <a:t>jednou za 500 let</a:t>
            </a:r>
            <a:endParaRPr lang="cs-CZ" sz="36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015413" y="1373188"/>
            <a:ext cx="3121025" cy="23129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093200" y="3898900"/>
            <a:ext cx="3159125" cy="210343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 dirty="0"/>
              <a:t>Informace o srážkách !</a:t>
            </a:r>
            <a:endParaRPr dirty="0"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 dirty="0"/>
              <a:t>Nedostupnost hydro stanic !</a:t>
            </a:r>
            <a:endParaRPr dirty="0"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 dirty="0"/>
              <a:t>Nedostatečné měrné křivky !</a:t>
            </a:r>
            <a:endParaRPr dirty="0"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 dirty="0"/>
              <a:t>Malé zkušenosti s modely !</a:t>
            </a:r>
            <a:endParaRPr dirty="0"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 dirty="0"/>
              <a:t>Hodně evakuovaných</a:t>
            </a:r>
            <a:endParaRPr dirty="0"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 dirty="0"/>
              <a:t>„Jen“ 17 obětí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 dirty="0"/>
              <a:t>2002 </a:t>
            </a:r>
            <a:r>
              <a:rPr lang="cs-CZ" sz="3600" dirty="0" smtClean="0"/>
              <a:t>– Jednou za 500 let </a:t>
            </a:r>
            <a:endParaRPr lang="cs-CZ" sz="3600" dirty="0"/>
          </a:p>
        </p:txBody>
      </p:sp>
      <p:pic>
        <p:nvPicPr>
          <p:cNvPr id="5" name="Picture 6" descr="PIC00013"/>
          <p:cNvPicPr>
            <a:picLocks noChangeAspect="1" noChangeArrowheads="1"/>
          </p:cNvPicPr>
          <p:nvPr/>
        </p:nvPicPr>
        <p:blipFill>
          <a:blip r:embed="rId2"/>
          <a:srcRect r="25009"/>
          <a:stretch/>
        </p:blipFill>
        <p:spPr bwMode="auto">
          <a:xfrm>
            <a:off x="9903040" y="333204"/>
            <a:ext cx="2033587" cy="2568575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75920" y="1124744"/>
            <a:ext cx="4602163" cy="270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039061" y="3394075"/>
            <a:ext cx="5078413" cy="34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Co se změnilo?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542318" y="1268620"/>
            <a:ext cx="5506314" cy="4351338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Data každých deset minut automaticky na mobilu ze všech koutů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Předpovědi s rozlišením ca 2,4 km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Plnohodnotné pokrytí modely, včetně pravděpodobnostních predikcí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Automatizovaný výpočet a předávání dat</a:t>
            </a:r>
            <a:endParaRPr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Co se změnilo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68008" y="1700808"/>
            <a:ext cx="5826212" cy="3277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2240" y="231546"/>
            <a:ext cx="6929966" cy="42534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officeArt object" descr="Picture 1"/>
          <p:cNvPicPr/>
          <p:nvPr/>
        </p:nvPicPr>
        <p:blipFill>
          <a:blip r:embed="rId3"/>
          <a:stretch/>
        </p:blipFill>
        <p:spPr bwMode="auto">
          <a:xfrm>
            <a:off x="7309022" y="86498"/>
            <a:ext cx="4781945" cy="2727583"/>
          </a:xfrm>
          <a:prstGeom prst="rect">
            <a:avLst/>
          </a:prstGeom>
          <a:ln w="12700" cap="flat">
            <a:solidFill>
              <a:schemeClr val="accent1"/>
            </a:solidFill>
            <a:miter lim="400000"/>
          </a:ln>
          <a:effectLst/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4"/>
          <a:stretch/>
        </p:blipFill>
        <p:spPr bwMode="auto">
          <a:xfrm>
            <a:off x="6542902" y="3634068"/>
            <a:ext cx="5460752" cy="30236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Jak bychom tyto povodně zvládli dnes?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800"/>
              <a:t>Kdo ví…</a:t>
            </a:r>
            <a:endParaRPr/>
          </a:p>
          <a:p>
            <a:pPr>
              <a:spcAft>
                <a:spcPts val="0"/>
              </a:spcAft>
              <a:defRPr/>
            </a:pPr>
            <a:endParaRPr lang="cs-CZ" sz="2800"/>
          </a:p>
          <a:p>
            <a:pPr>
              <a:spcAft>
                <a:spcPts val="0"/>
              </a:spcAft>
              <a:defRPr/>
            </a:pPr>
            <a:r>
              <a:rPr lang="cs-CZ" sz="2800"/>
              <a:t>Máme úžasné technologické prostředky umožňující dříve nemyslitelný detail a přesnost predikcí, měření a vyhodnocování dat v reálném čase.</a:t>
            </a:r>
            <a:endParaRPr/>
          </a:p>
          <a:p>
            <a:pPr>
              <a:spcAft>
                <a:spcPts val="0"/>
              </a:spcAft>
              <a:defRPr/>
            </a:pPr>
            <a:endParaRPr lang="cs-CZ" sz="2800"/>
          </a:p>
          <a:p>
            <a:pPr>
              <a:spcAft>
                <a:spcPts val="0"/>
              </a:spcAft>
              <a:defRPr/>
            </a:pPr>
            <a:r>
              <a:rPr lang="cs-CZ" sz="2800"/>
              <a:t>A právě proto se mějme na pozoru před přílišným optimismem.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Jak bychom to zvládli dnes?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 bwMode="auto">
          <a:xfrm>
            <a:off x="395416" y="1218725"/>
            <a:ext cx="11467070" cy="2387600"/>
          </a:xfrm>
        </p:spPr>
        <p:txBody>
          <a:bodyPr/>
          <a:lstStyle/>
          <a:p>
            <a:pPr>
              <a:defRPr/>
            </a:pPr>
            <a:r>
              <a:rPr lang="cs-CZ"/>
              <a:t>Rok 2022 – výročí katastrofálních povodní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 bwMode="auto">
          <a:xfrm>
            <a:off x="1491354" y="4175124"/>
            <a:ext cx="9144000" cy="1655762"/>
          </a:xfrm>
        </p:spPr>
        <p:txBody>
          <a:bodyPr/>
          <a:lstStyle/>
          <a:p>
            <a:pPr>
              <a:defRPr/>
            </a:pPr>
            <a:r>
              <a:rPr lang="cs-CZ" dirty="0"/>
              <a:t>Jan </a:t>
            </a:r>
            <a:r>
              <a:rPr lang="cs-CZ" dirty="0" err="1" smtClean="0"/>
              <a:t>Daňhelka,</a:t>
            </a:r>
            <a:r>
              <a:rPr lang="cs-CZ" dirty="0" smtClean="0"/>
              <a:t> Mark </a:t>
            </a:r>
            <a:r>
              <a:rPr lang="cs-CZ" dirty="0" err="1" smtClean="0"/>
              <a:t>Rieder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Výstražný systém</a:t>
            </a:r>
          </a:p>
        </p:txBody>
      </p:sp>
      <p:grpSp>
        <p:nvGrpSpPr>
          <p:cNvPr id="4" name="Diagram 3"/>
          <p:cNvGrpSpPr/>
          <p:nvPr/>
        </p:nvGrpSpPr>
        <p:grpSpPr bwMode="auto">
          <a:xfrm>
            <a:off x="1354012" y="1310566"/>
            <a:ext cx="9144000" cy="4064000"/>
            <a:chOff x="0" y="0"/>
            <a:chExt cx="0" cy="0"/>
          </a:xfrm>
        </p:grpSpPr>
        <p:sp>
          <p:nvSpPr>
            <p:cNvPr id="2" name="Zaoblený obdélník 1"/>
            <p:cNvSpPr/>
            <p:nvPr/>
          </p:nvSpPr>
          <p:spPr bwMode="auto">
            <a:xfrm>
              <a:off x="3286" y="656"/>
              <a:ext cx="9137427" cy="1910953"/>
            </a:xfrm>
            <a:prstGeom prst="roundRect">
              <a:avLst>
                <a:gd name="adj" fmla="val 10000"/>
              </a:avLst>
            </a:prstGeom>
            <a:solidFill>
              <a:srgbClr val="023E88"/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6500"/>
                <a:t>Znalost rizika</a:t>
              </a:r>
            </a:p>
          </p:txBody>
        </p:sp>
        <p:sp>
          <p:nvSpPr>
            <p:cNvPr id="10" name="Zaoblený obdélník 9"/>
            <p:cNvSpPr/>
            <p:nvPr/>
          </p:nvSpPr>
          <p:spPr bwMode="auto">
            <a:xfrm>
              <a:off x="3286" y="2152390"/>
              <a:ext cx="2884289" cy="1910953"/>
            </a:xfrm>
            <a:prstGeom prst="roundRect">
              <a:avLst>
                <a:gd name="adj" fmla="val 10000"/>
              </a:avLst>
            </a:prstGeom>
            <a:solidFill>
              <a:srgbClr val="023E88"/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3600"/>
                <a:t>Monitoring a předpověď</a:t>
              </a:r>
            </a:p>
          </p:txBody>
        </p:sp>
        <p:sp>
          <p:nvSpPr>
            <p:cNvPr id="11" name="Zaoblený obdélník 10"/>
            <p:cNvSpPr/>
            <p:nvPr/>
          </p:nvSpPr>
          <p:spPr bwMode="auto">
            <a:xfrm>
              <a:off x="3129855" y="2152390"/>
              <a:ext cx="2884289" cy="1910953"/>
            </a:xfrm>
            <a:prstGeom prst="roundRect">
              <a:avLst>
                <a:gd name="adj" fmla="val 10000"/>
              </a:avLst>
            </a:prstGeom>
            <a:solidFill>
              <a:srgbClr val="023E88"/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3600"/>
                <a:t>Diseminace výstrahy</a:t>
              </a:r>
            </a:p>
          </p:txBody>
        </p:sp>
        <p:sp>
          <p:nvSpPr>
            <p:cNvPr id="13" name="Zaoblený obdélník 12"/>
            <p:cNvSpPr/>
            <p:nvPr/>
          </p:nvSpPr>
          <p:spPr bwMode="auto">
            <a:xfrm>
              <a:off x="6256424" y="2152390"/>
              <a:ext cx="2884289" cy="1910953"/>
            </a:xfrm>
            <a:prstGeom prst="roundRect">
              <a:avLst>
                <a:gd name="adj" fmla="val 10000"/>
              </a:avLst>
            </a:prstGeom>
            <a:solidFill>
              <a:srgbClr val="023E88"/>
            </a:solidFill>
            <a:ln w="127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3600"/>
                <a:t>Schopnost reagovat</a:t>
              </a:r>
            </a:p>
          </p:txBody>
        </p:sp>
      </p:grpSp>
      <p:sp>
        <p:nvSpPr>
          <p:cNvPr id="5" name="Šipka dolů 4"/>
          <p:cNvSpPr/>
          <p:nvPr/>
        </p:nvSpPr>
        <p:spPr bwMode="auto">
          <a:xfrm>
            <a:off x="1731836" y="3040871"/>
            <a:ext cx="576262" cy="647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Šipka dolů 5"/>
          <p:cNvSpPr/>
          <p:nvPr/>
        </p:nvSpPr>
        <p:spPr bwMode="auto">
          <a:xfrm>
            <a:off x="5630399" y="3040871"/>
            <a:ext cx="576263" cy="64928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Šipka dolů 6"/>
          <p:cNvSpPr/>
          <p:nvPr/>
        </p:nvSpPr>
        <p:spPr bwMode="auto">
          <a:xfrm>
            <a:off x="8737642" y="3050599"/>
            <a:ext cx="576263" cy="64928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Šipka dolů 7"/>
          <p:cNvSpPr/>
          <p:nvPr/>
        </p:nvSpPr>
        <p:spPr bwMode="auto">
          <a:xfrm rot="16199999">
            <a:off x="4101074" y="4097129"/>
            <a:ext cx="576263" cy="6492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Šipka dolů 8"/>
          <p:cNvSpPr/>
          <p:nvPr/>
        </p:nvSpPr>
        <p:spPr bwMode="auto">
          <a:xfrm rot="16199999">
            <a:off x="7241299" y="4111464"/>
            <a:ext cx="576262" cy="647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Šipka dolů 11"/>
          <p:cNvSpPr/>
          <p:nvPr/>
        </p:nvSpPr>
        <p:spPr bwMode="auto">
          <a:xfrm rot="10800000">
            <a:off x="3204075" y="3001705"/>
            <a:ext cx="576262" cy="647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 bwMode="auto">
          <a:xfrm>
            <a:off x="542318" y="3230898"/>
            <a:ext cx="10515600" cy="2811556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cs-CZ" sz="3200"/>
              <a:t>Dokázali bychom varovat před nebezpečím blížící se povodně, ale předpovědět, že nabude takových katastrofálních rozměrů, bychom dokázali nejspíše až podle pozorovaných srážkových úhrnů a vzestupu vodních toků.</a:t>
            </a:r>
            <a:endParaRPr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cs-CZ" sz="3200"/>
              <a:t>Předpověď protržení rybníků zůstává zcela mimo naše možnosti.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cs-CZ" sz="3200"/>
              <a:t>Lidé žijící v horních částech povodí by tak nejspíše museli, stejně jako před 150 lety reagovat na základě sledování místní situace ve velmi krátkém čase. </a:t>
            </a:r>
            <a:endParaRPr/>
          </a:p>
          <a:p>
            <a:pPr>
              <a:defRPr/>
            </a:pPr>
            <a:endParaRPr lang="cs-CZ"/>
          </a:p>
          <a:p>
            <a:pPr>
              <a:defRPr/>
            </a:pPr>
            <a:endParaRPr lang="cs-CZ"/>
          </a:p>
          <a:p>
            <a:pPr>
              <a:defRPr/>
            </a:pPr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 bwMode="auto">
          <a:xfrm>
            <a:off x="455743" y="2878522"/>
            <a:ext cx="47163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i="1"/>
              <a:t>Roggenkamp, T., Herget, J. 2014. Erdkunde. 68 (1), pp. 49-59. DOI: 10.3112/erdkunde.2014.01.05</a:t>
            </a:r>
            <a:endParaRPr lang="cs-CZ" sz="80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406" y="35204"/>
            <a:ext cx="5793316" cy="2843318"/>
          </a:xfrm>
          <a:prstGeom prst="rect">
            <a:avLst/>
          </a:prstGeom>
        </p:spPr>
      </p:pic>
      <p:pic>
        <p:nvPicPr>
          <p:cNvPr id="6" name="Picture 2" descr="Obrázek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358346" y="35204"/>
            <a:ext cx="5319468" cy="29922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542318" y="1268620"/>
            <a:ext cx="7696902" cy="4351338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Máme technologie, ale závislost na nich může být zrádná…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Zkušenosti mizí…jak u odborníků tak u veřejnosti.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Záleží jen a jen na lidech a jejich rozhodnutích.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Jak bychom to zvládli dnes?</a:t>
            </a:r>
          </a:p>
        </p:txBody>
      </p:sp>
      <p:grpSp>
        <p:nvGrpSpPr>
          <p:cNvPr id="4" name="Skupina 3"/>
          <p:cNvGrpSpPr/>
          <p:nvPr/>
        </p:nvGrpSpPr>
        <p:grpSpPr bwMode="auto">
          <a:xfrm>
            <a:off x="8998110" y="3101422"/>
            <a:ext cx="2820987" cy="2693037"/>
            <a:chOff x="8998110" y="3101422"/>
            <a:chExt cx="2820987" cy="2693037"/>
          </a:xfrm>
        </p:grpSpPr>
        <p:sp>
          <p:nvSpPr>
            <p:cNvPr id="5" name="Ovál 4"/>
            <p:cNvSpPr/>
            <p:nvPr/>
          </p:nvSpPr>
          <p:spPr bwMode="auto">
            <a:xfrm>
              <a:off x="9377522" y="3549097"/>
              <a:ext cx="2016125" cy="2017713"/>
            </a:xfrm>
            <a:prstGeom prst="ellipse">
              <a:avLst/>
            </a:prstGeom>
            <a:solidFill>
              <a:srgbClr val="14387F"/>
            </a:solidFill>
            <a:ln w="603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vál 6"/>
            <p:cNvSpPr/>
            <p:nvPr/>
          </p:nvSpPr>
          <p:spPr bwMode="auto">
            <a:xfrm>
              <a:off x="9895521" y="4238496"/>
              <a:ext cx="144013" cy="21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Volný tvar 7"/>
            <p:cNvSpPr/>
            <p:nvPr/>
          </p:nvSpPr>
          <p:spPr bwMode="auto">
            <a:xfrm>
              <a:off x="10039510" y="4917522"/>
              <a:ext cx="490536" cy="71438"/>
            </a:xfrm>
            <a:custGeom>
              <a:avLst/>
              <a:gdLst>
                <a:gd name="connsiteX0" fmla="*/ 0 w 955343"/>
                <a:gd name="connsiteY0" fmla="*/ 35146 h 471874"/>
                <a:gd name="connsiteX1" fmla="*/ 307074 w 955343"/>
                <a:gd name="connsiteY1" fmla="*/ 123856 h 471874"/>
                <a:gd name="connsiteX2" fmla="*/ 327546 w 955343"/>
                <a:gd name="connsiteY2" fmla="*/ 96560 h 471874"/>
                <a:gd name="connsiteX3" fmla="*/ 716507 w 955343"/>
                <a:gd name="connsiteY3" fmla="*/ 1026 h 471874"/>
                <a:gd name="connsiteX4" fmla="*/ 832513 w 955343"/>
                <a:gd name="connsiteY4" fmla="*/ 164799 h 471874"/>
                <a:gd name="connsiteX5" fmla="*/ 955343 w 955343"/>
                <a:gd name="connsiteY5" fmla="*/ 471874 h 471874"/>
                <a:gd name="connsiteX0" fmla="*/ 0 w 955343"/>
                <a:gd name="connsiteY0" fmla="*/ 34392 h 471120"/>
                <a:gd name="connsiteX1" fmla="*/ 307074 w 955343"/>
                <a:gd name="connsiteY1" fmla="*/ 123102 h 471120"/>
                <a:gd name="connsiteX2" fmla="*/ 716507 w 955343"/>
                <a:gd name="connsiteY2" fmla="*/ 272 h 471120"/>
                <a:gd name="connsiteX3" fmla="*/ 832513 w 955343"/>
                <a:gd name="connsiteY3" fmla="*/ 164045 h 471120"/>
                <a:gd name="connsiteX4" fmla="*/ 955343 w 955343"/>
                <a:gd name="connsiteY4" fmla="*/ 471120 h 471120"/>
                <a:gd name="connsiteX0" fmla="*/ 0 w 832513"/>
                <a:gd name="connsiteY0" fmla="*/ 34392 h 164045"/>
                <a:gd name="connsiteX1" fmla="*/ 307074 w 832513"/>
                <a:gd name="connsiteY1" fmla="*/ 123102 h 164045"/>
                <a:gd name="connsiteX2" fmla="*/ 716507 w 832513"/>
                <a:gd name="connsiteY2" fmla="*/ 272 h 164045"/>
                <a:gd name="connsiteX3" fmla="*/ 832513 w 832513"/>
                <a:gd name="connsiteY3" fmla="*/ 164045 h 164045"/>
                <a:gd name="connsiteX0" fmla="*/ 0 w 832513"/>
                <a:gd name="connsiteY0" fmla="*/ 34392 h 164045"/>
                <a:gd name="connsiteX1" fmla="*/ 307074 w 832513"/>
                <a:gd name="connsiteY1" fmla="*/ 123102 h 164045"/>
                <a:gd name="connsiteX2" fmla="*/ 716507 w 832513"/>
                <a:gd name="connsiteY2" fmla="*/ 272 h 164045"/>
                <a:gd name="connsiteX3" fmla="*/ 832513 w 832513"/>
                <a:gd name="connsiteY3" fmla="*/ 164045 h 164045"/>
                <a:gd name="connsiteX0" fmla="*/ 0 w 832513"/>
                <a:gd name="connsiteY0" fmla="*/ 39614 h 169267"/>
                <a:gd name="connsiteX1" fmla="*/ 716507 w 832513"/>
                <a:gd name="connsiteY1" fmla="*/ 5494 h 169267"/>
                <a:gd name="connsiteX2" fmla="*/ 832513 w 832513"/>
                <a:gd name="connsiteY2" fmla="*/ 169267 h 169267"/>
                <a:gd name="connsiteX0" fmla="*/ 0 w 832513"/>
                <a:gd name="connsiteY0" fmla="*/ 33438 h 163091"/>
                <a:gd name="connsiteX1" fmla="*/ 484495 w 832513"/>
                <a:gd name="connsiteY1" fmla="*/ 6142 h 163091"/>
                <a:gd name="connsiteX2" fmla="*/ 832513 w 832513"/>
                <a:gd name="connsiteY2" fmla="*/ 163091 h 163091"/>
                <a:gd name="connsiteX0" fmla="*/ 0 w 812042"/>
                <a:gd name="connsiteY0" fmla="*/ 114381 h 114381"/>
                <a:gd name="connsiteX1" fmla="*/ 484495 w 812042"/>
                <a:gd name="connsiteY1" fmla="*/ 87085 h 114381"/>
                <a:gd name="connsiteX2" fmla="*/ 812042 w 812042"/>
                <a:gd name="connsiteY2" fmla="*/ 25670 h 114381"/>
                <a:gd name="connsiteX0" fmla="*/ 0 w 812042"/>
                <a:gd name="connsiteY0" fmla="*/ 153238 h 153238"/>
                <a:gd name="connsiteX1" fmla="*/ 457200 w 812042"/>
                <a:gd name="connsiteY1" fmla="*/ 9936 h 153238"/>
                <a:gd name="connsiteX2" fmla="*/ 812042 w 812042"/>
                <a:gd name="connsiteY2" fmla="*/ 64527 h 153238"/>
                <a:gd name="connsiteX0" fmla="*/ 0 w 812042"/>
                <a:gd name="connsiteY0" fmla="*/ 216863 h 216863"/>
                <a:gd name="connsiteX1" fmla="*/ 457200 w 812042"/>
                <a:gd name="connsiteY1" fmla="*/ 73561 h 216863"/>
                <a:gd name="connsiteX2" fmla="*/ 812042 w 812042"/>
                <a:gd name="connsiteY2" fmla="*/ 128152 h 216863"/>
                <a:gd name="connsiteX0" fmla="*/ 0 w 812042"/>
                <a:gd name="connsiteY0" fmla="*/ 130526 h 214947"/>
                <a:gd name="connsiteX1" fmla="*/ 484496 w 812042"/>
                <a:gd name="connsiteY1" fmla="*/ 150997 h 214947"/>
                <a:gd name="connsiteX2" fmla="*/ 812042 w 812042"/>
                <a:gd name="connsiteY2" fmla="*/ 41815 h 214947"/>
                <a:gd name="connsiteX0" fmla="*/ 0 w 812042"/>
                <a:gd name="connsiteY0" fmla="*/ 370979 h 370979"/>
                <a:gd name="connsiteX1" fmla="*/ 136478 w 812042"/>
                <a:gd name="connsiteY1" fmla="*/ 43433 h 370979"/>
                <a:gd name="connsiteX2" fmla="*/ 812042 w 812042"/>
                <a:gd name="connsiteY2" fmla="*/ 282268 h 370979"/>
                <a:gd name="connsiteX0" fmla="*/ 0 w 812042"/>
                <a:gd name="connsiteY0" fmla="*/ 370979 h 370979"/>
                <a:gd name="connsiteX1" fmla="*/ 136478 w 812042"/>
                <a:gd name="connsiteY1" fmla="*/ 43433 h 370979"/>
                <a:gd name="connsiteX2" fmla="*/ 812042 w 812042"/>
                <a:gd name="connsiteY2" fmla="*/ 282268 h 370979"/>
                <a:gd name="connsiteX0" fmla="*/ 0 w 812042"/>
                <a:gd name="connsiteY0" fmla="*/ 207019 h 207019"/>
                <a:gd name="connsiteX1" fmla="*/ 232013 w 812042"/>
                <a:gd name="connsiteY1" fmla="*/ 77366 h 207019"/>
                <a:gd name="connsiteX2" fmla="*/ 812042 w 812042"/>
                <a:gd name="connsiteY2" fmla="*/ 118308 h 207019"/>
                <a:gd name="connsiteX0" fmla="*/ 0 w 812042"/>
                <a:gd name="connsiteY0" fmla="*/ 134115 h 134115"/>
                <a:gd name="connsiteX1" fmla="*/ 232013 w 812042"/>
                <a:gd name="connsiteY1" fmla="*/ 4462 h 134115"/>
                <a:gd name="connsiteX2" fmla="*/ 812042 w 812042"/>
                <a:gd name="connsiteY2" fmla="*/ 45404 h 134115"/>
                <a:gd name="connsiteX0" fmla="*/ 0 w 784746"/>
                <a:gd name="connsiteY0" fmla="*/ 135015 h 223725"/>
                <a:gd name="connsiteX1" fmla="*/ 232013 w 784746"/>
                <a:gd name="connsiteY1" fmla="*/ 5362 h 223725"/>
                <a:gd name="connsiteX2" fmla="*/ 784746 w 784746"/>
                <a:gd name="connsiteY2" fmla="*/ 223725 h 223725"/>
                <a:gd name="connsiteX0" fmla="*/ 0 w 784746"/>
                <a:gd name="connsiteY0" fmla="*/ 141096 h 229806"/>
                <a:gd name="connsiteX1" fmla="*/ 341195 w 784746"/>
                <a:gd name="connsiteY1" fmla="*/ 4619 h 229806"/>
                <a:gd name="connsiteX2" fmla="*/ 784746 w 784746"/>
                <a:gd name="connsiteY2" fmla="*/ 229806 h 22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4746" h="229806" extrusionOk="0">
                  <a:moveTo>
                    <a:pt x="0" y="141096"/>
                  </a:moveTo>
                  <a:cubicBezTo>
                    <a:pt x="19618" y="4335"/>
                    <a:pt x="210404" y="-10166"/>
                    <a:pt x="341195" y="4619"/>
                  </a:cubicBezTo>
                  <a:cubicBezTo>
                    <a:pt x="471986" y="19404"/>
                    <a:pt x="744940" y="151331"/>
                    <a:pt x="784746" y="229806"/>
                  </a:cubicBezTo>
                </a:path>
              </a:pathLst>
            </a:cu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vál 8"/>
            <p:cNvSpPr/>
            <p:nvPr/>
          </p:nvSpPr>
          <p:spPr bwMode="auto">
            <a:xfrm>
              <a:off x="10457407" y="4252112"/>
              <a:ext cx="144013" cy="21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Volný tvar 9"/>
            <p:cNvSpPr/>
            <p:nvPr/>
          </p:nvSpPr>
          <p:spPr bwMode="auto">
            <a:xfrm>
              <a:off x="9828372" y="4045985"/>
              <a:ext cx="422275" cy="166687"/>
            </a:xfrm>
            <a:custGeom>
              <a:avLst/>
              <a:gdLst>
                <a:gd name="connsiteX0" fmla="*/ 0 w 955343"/>
                <a:gd name="connsiteY0" fmla="*/ 35146 h 471874"/>
                <a:gd name="connsiteX1" fmla="*/ 307074 w 955343"/>
                <a:gd name="connsiteY1" fmla="*/ 123856 h 471874"/>
                <a:gd name="connsiteX2" fmla="*/ 327546 w 955343"/>
                <a:gd name="connsiteY2" fmla="*/ 96560 h 471874"/>
                <a:gd name="connsiteX3" fmla="*/ 716507 w 955343"/>
                <a:gd name="connsiteY3" fmla="*/ 1026 h 471874"/>
                <a:gd name="connsiteX4" fmla="*/ 832513 w 955343"/>
                <a:gd name="connsiteY4" fmla="*/ 164799 h 471874"/>
                <a:gd name="connsiteX5" fmla="*/ 955343 w 955343"/>
                <a:gd name="connsiteY5" fmla="*/ 471874 h 471874"/>
                <a:gd name="connsiteX0" fmla="*/ 0 w 955343"/>
                <a:gd name="connsiteY0" fmla="*/ 34392 h 471120"/>
                <a:gd name="connsiteX1" fmla="*/ 307074 w 955343"/>
                <a:gd name="connsiteY1" fmla="*/ 123102 h 471120"/>
                <a:gd name="connsiteX2" fmla="*/ 716507 w 955343"/>
                <a:gd name="connsiteY2" fmla="*/ 272 h 471120"/>
                <a:gd name="connsiteX3" fmla="*/ 832513 w 955343"/>
                <a:gd name="connsiteY3" fmla="*/ 164045 h 471120"/>
                <a:gd name="connsiteX4" fmla="*/ 955343 w 955343"/>
                <a:gd name="connsiteY4" fmla="*/ 471120 h 471120"/>
                <a:gd name="connsiteX0" fmla="*/ 0 w 832513"/>
                <a:gd name="connsiteY0" fmla="*/ 34392 h 164045"/>
                <a:gd name="connsiteX1" fmla="*/ 307074 w 832513"/>
                <a:gd name="connsiteY1" fmla="*/ 123102 h 164045"/>
                <a:gd name="connsiteX2" fmla="*/ 716507 w 832513"/>
                <a:gd name="connsiteY2" fmla="*/ 272 h 164045"/>
                <a:gd name="connsiteX3" fmla="*/ 832513 w 832513"/>
                <a:gd name="connsiteY3" fmla="*/ 164045 h 164045"/>
                <a:gd name="connsiteX0" fmla="*/ 0 w 832513"/>
                <a:gd name="connsiteY0" fmla="*/ 34392 h 164045"/>
                <a:gd name="connsiteX1" fmla="*/ 307074 w 832513"/>
                <a:gd name="connsiteY1" fmla="*/ 123102 h 164045"/>
                <a:gd name="connsiteX2" fmla="*/ 716507 w 832513"/>
                <a:gd name="connsiteY2" fmla="*/ 272 h 164045"/>
                <a:gd name="connsiteX3" fmla="*/ 832513 w 832513"/>
                <a:gd name="connsiteY3" fmla="*/ 164045 h 164045"/>
                <a:gd name="connsiteX0" fmla="*/ 0 w 832513"/>
                <a:gd name="connsiteY0" fmla="*/ 39614 h 169267"/>
                <a:gd name="connsiteX1" fmla="*/ 716507 w 832513"/>
                <a:gd name="connsiteY1" fmla="*/ 5494 h 169267"/>
                <a:gd name="connsiteX2" fmla="*/ 832513 w 832513"/>
                <a:gd name="connsiteY2" fmla="*/ 169267 h 169267"/>
                <a:gd name="connsiteX0" fmla="*/ 0 w 832513"/>
                <a:gd name="connsiteY0" fmla="*/ 33438 h 163091"/>
                <a:gd name="connsiteX1" fmla="*/ 484495 w 832513"/>
                <a:gd name="connsiteY1" fmla="*/ 6142 h 163091"/>
                <a:gd name="connsiteX2" fmla="*/ 832513 w 832513"/>
                <a:gd name="connsiteY2" fmla="*/ 163091 h 163091"/>
                <a:gd name="connsiteX0" fmla="*/ 0 w 812042"/>
                <a:gd name="connsiteY0" fmla="*/ 114381 h 114381"/>
                <a:gd name="connsiteX1" fmla="*/ 484495 w 812042"/>
                <a:gd name="connsiteY1" fmla="*/ 87085 h 114381"/>
                <a:gd name="connsiteX2" fmla="*/ 812042 w 812042"/>
                <a:gd name="connsiteY2" fmla="*/ 25670 h 114381"/>
                <a:gd name="connsiteX0" fmla="*/ 0 w 812042"/>
                <a:gd name="connsiteY0" fmla="*/ 153238 h 153238"/>
                <a:gd name="connsiteX1" fmla="*/ 457200 w 812042"/>
                <a:gd name="connsiteY1" fmla="*/ 9936 h 153238"/>
                <a:gd name="connsiteX2" fmla="*/ 812042 w 812042"/>
                <a:gd name="connsiteY2" fmla="*/ 64527 h 153238"/>
                <a:gd name="connsiteX0" fmla="*/ 0 w 812042"/>
                <a:gd name="connsiteY0" fmla="*/ 216863 h 216863"/>
                <a:gd name="connsiteX1" fmla="*/ 457200 w 812042"/>
                <a:gd name="connsiteY1" fmla="*/ 73561 h 216863"/>
                <a:gd name="connsiteX2" fmla="*/ 812042 w 812042"/>
                <a:gd name="connsiteY2" fmla="*/ 128152 h 216863"/>
                <a:gd name="connsiteX0" fmla="*/ 0 w 812042"/>
                <a:gd name="connsiteY0" fmla="*/ 130526 h 214947"/>
                <a:gd name="connsiteX1" fmla="*/ 484496 w 812042"/>
                <a:gd name="connsiteY1" fmla="*/ 150997 h 214947"/>
                <a:gd name="connsiteX2" fmla="*/ 812042 w 812042"/>
                <a:gd name="connsiteY2" fmla="*/ 41815 h 214947"/>
                <a:gd name="connsiteX0" fmla="*/ 0 w 812042"/>
                <a:gd name="connsiteY0" fmla="*/ 370979 h 370979"/>
                <a:gd name="connsiteX1" fmla="*/ 136478 w 812042"/>
                <a:gd name="connsiteY1" fmla="*/ 43433 h 370979"/>
                <a:gd name="connsiteX2" fmla="*/ 812042 w 812042"/>
                <a:gd name="connsiteY2" fmla="*/ 282268 h 370979"/>
                <a:gd name="connsiteX0" fmla="*/ 0 w 812042"/>
                <a:gd name="connsiteY0" fmla="*/ 370979 h 370979"/>
                <a:gd name="connsiteX1" fmla="*/ 136478 w 812042"/>
                <a:gd name="connsiteY1" fmla="*/ 43433 h 370979"/>
                <a:gd name="connsiteX2" fmla="*/ 812042 w 812042"/>
                <a:gd name="connsiteY2" fmla="*/ 282268 h 370979"/>
                <a:gd name="connsiteX0" fmla="*/ 0 w 812042"/>
                <a:gd name="connsiteY0" fmla="*/ 207019 h 207019"/>
                <a:gd name="connsiteX1" fmla="*/ 232013 w 812042"/>
                <a:gd name="connsiteY1" fmla="*/ 77366 h 207019"/>
                <a:gd name="connsiteX2" fmla="*/ 812042 w 812042"/>
                <a:gd name="connsiteY2" fmla="*/ 118308 h 207019"/>
                <a:gd name="connsiteX0" fmla="*/ 0 w 812042"/>
                <a:gd name="connsiteY0" fmla="*/ 134115 h 134115"/>
                <a:gd name="connsiteX1" fmla="*/ 232013 w 812042"/>
                <a:gd name="connsiteY1" fmla="*/ 4462 h 134115"/>
                <a:gd name="connsiteX2" fmla="*/ 812042 w 812042"/>
                <a:gd name="connsiteY2" fmla="*/ 45404 h 134115"/>
                <a:gd name="connsiteX0" fmla="*/ 0 w 784746"/>
                <a:gd name="connsiteY0" fmla="*/ 135015 h 223725"/>
                <a:gd name="connsiteX1" fmla="*/ 232013 w 784746"/>
                <a:gd name="connsiteY1" fmla="*/ 5362 h 223725"/>
                <a:gd name="connsiteX2" fmla="*/ 784746 w 784746"/>
                <a:gd name="connsiteY2" fmla="*/ 223725 h 223725"/>
                <a:gd name="connsiteX0" fmla="*/ 0 w 784746"/>
                <a:gd name="connsiteY0" fmla="*/ 141096 h 229806"/>
                <a:gd name="connsiteX1" fmla="*/ 341195 w 784746"/>
                <a:gd name="connsiteY1" fmla="*/ 4619 h 229806"/>
                <a:gd name="connsiteX2" fmla="*/ 784746 w 784746"/>
                <a:gd name="connsiteY2" fmla="*/ 229806 h 229806"/>
                <a:gd name="connsiteX0" fmla="*/ 0 w 784746"/>
                <a:gd name="connsiteY0" fmla="*/ 379368 h 468078"/>
                <a:gd name="connsiteX1" fmla="*/ 341194 w 784746"/>
                <a:gd name="connsiteY1" fmla="*/ 610 h 468078"/>
                <a:gd name="connsiteX2" fmla="*/ 784746 w 784746"/>
                <a:gd name="connsiteY2" fmla="*/ 468078 h 468078"/>
                <a:gd name="connsiteX0" fmla="*/ 0 w 675435"/>
                <a:gd name="connsiteY0" fmla="*/ 380494 h 535282"/>
                <a:gd name="connsiteX1" fmla="*/ 341194 w 675435"/>
                <a:gd name="connsiteY1" fmla="*/ 1736 h 535282"/>
                <a:gd name="connsiteX2" fmla="*/ 675435 w 675435"/>
                <a:gd name="connsiteY2" fmla="*/ 535281 h 53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5435" h="535282" extrusionOk="0">
                  <a:moveTo>
                    <a:pt x="0" y="380494"/>
                  </a:moveTo>
                  <a:cubicBezTo>
                    <a:pt x="19618" y="243733"/>
                    <a:pt x="228622" y="-24062"/>
                    <a:pt x="341194" y="1736"/>
                  </a:cubicBezTo>
                  <a:cubicBezTo>
                    <a:pt x="453767" y="27534"/>
                    <a:pt x="635629" y="456806"/>
                    <a:pt x="675435" y="535281"/>
                  </a:cubicBezTo>
                </a:path>
              </a:pathLst>
            </a:cu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" name="Volný tvar 10"/>
            <p:cNvSpPr/>
            <p:nvPr/>
          </p:nvSpPr>
          <p:spPr bwMode="auto">
            <a:xfrm>
              <a:off x="10385585" y="4180922"/>
              <a:ext cx="360362" cy="57150"/>
            </a:xfrm>
            <a:custGeom>
              <a:avLst/>
              <a:gdLst>
                <a:gd name="connsiteX0" fmla="*/ 0 w 955343"/>
                <a:gd name="connsiteY0" fmla="*/ 35146 h 471874"/>
                <a:gd name="connsiteX1" fmla="*/ 307074 w 955343"/>
                <a:gd name="connsiteY1" fmla="*/ 123856 h 471874"/>
                <a:gd name="connsiteX2" fmla="*/ 327546 w 955343"/>
                <a:gd name="connsiteY2" fmla="*/ 96560 h 471874"/>
                <a:gd name="connsiteX3" fmla="*/ 716507 w 955343"/>
                <a:gd name="connsiteY3" fmla="*/ 1026 h 471874"/>
                <a:gd name="connsiteX4" fmla="*/ 832513 w 955343"/>
                <a:gd name="connsiteY4" fmla="*/ 164799 h 471874"/>
                <a:gd name="connsiteX5" fmla="*/ 955343 w 955343"/>
                <a:gd name="connsiteY5" fmla="*/ 471874 h 471874"/>
                <a:gd name="connsiteX0" fmla="*/ 0 w 955343"/>
                <a:gd name="connsiteY0" fmla="*/ 34392 h 471120"/>
                <a:gd name="connsiteX1" fmla="*/ 307074 w 955343"/>
                <a:gd name="connsiteY1" fmla="*/ 123102 h 471120"/>
                <a:gd name="connsiteX2" fmla="*/ 716507 w 955343"/>
                <a:gd name="connsiteY2" fmla="*/ 272 h 471120"/>
                <a:gd name="connsiteX3" fmla="*/ 832513 w 955343"/>
                <a:gd name="connsiteY3" fmla="*/ 164045 h 471120"/>
                <a:gd name="connsiteX4" fmla="*/ 955343 w 955343"/>
                <a:gd name="connsiteY4" fmla="*/ 471120 h 471120"/>
                <a:gd name="connsiteX0" fmla="*/ 0 w 832513"/>
                <a:gd name="connsiteY0" fmla="*/ 34392 h 164045"/>
                <a:gd name="connsiteX1" fmla="*/ 307074 w 832513"/>
                <a:gd name="connsiteY1" fmla="*/ 123102 h 164045"/>
                <a:gd name="connsiteX2" fmla="*/ 716507 w 832513"/>
                <a:gd name="connsiteY2" fmla="*/ 272 h 164045"/>
                <a:gd name="connsiteX3" fmla="*/ 832513 w 832513"/>
                <a:gd name="connsiteY3" fmla="*/ 164045 h 164045"/>
                <a:gd name="connsiteX0" fmla="*/ 0 w 832513"/>
                <a:gd name="connsiteY0" fmla="*/ 34392 h 164045"/>
                <a:gd name="connsiteX1" fmla="*/ 307074 w 832513"/>
                <a:gd name="connsiteY1" fmla="*/ 123102 h 164045"/>
                <a:gd name="connsiteX2" fmla="*/ 716507 w 832513"/>
                <a:gd name="connsiteY2" fmla="*/ 272 h 164045"/>
                <a:gd name="connsiteX3" fmla="*/ 832513 w 832513"/>
                <a:gd name="connsiteY3" fmla="*/ 164045 h 164045"/>
                <a:gd name="connsiteX0" fmla="*/ 0 w 832513"/>
                <a:gd name="connsiteY0" fmla="*/ 39614 h 169267"/>
                <a:gd name="connsiteX1" fmla="*/ 716507 w 832513"/>
                <a:gd name="connsiteY1" fmla="*/ 5494 h 169267"/>
                <a:gd name="connsiteX2" fmla="*/ 832513 w 832513"/>
                <a:gd name="connsiteY2" fmla="*/ 169267 h 169267"/>
                <a:gd name="connsiteX0" fmla="*/ 0 w 832513"/>
                <a:gd name="connsiteY0" fmla="*/ 33438 h 163091"/>
                <a:gd name="connsiteX1" fmla="*/ 484495 w 832513"/>
                <a:gd name="connsiteY1" fmla="*/ 6142 h 163091"/>
                <a:gd name="connsiteX2" fmla="*/ 832513 w 832513"/>
                <a:gd name="connsiteY2" fmla="*/ 163091 h 163091"/>
                <a:gd name="connsiteX0" fmla="*/ 0 w 812042"/>
                <a:gd name="connsiteY0" fmla="*/ 114381 h 114381"/>
                <a:gd name="connsiteX1" fmla="*/ 484495 w 812042"/>
                <a:gd name="connsiteY1" fmla="*/ 87085 h 114381"/>
                <a:gd name="connsiteX2" fmla="*/ 812042 w 812042"/>
                <a:gd name="connsiteY2" fmla="*/ 25670 h 114381"/>
                <a:gd name="connsiteX0" fmla="*/ 0 w 812042"/>
                <a:gd name="connsiteY0" fmla="*/ 153238 h 153238"/>
                <a:gd name="connsiteX1" fmla="*/ 457200 w 812042"/>
                <a:gd name="connsiteY1" fmla="*/ 9936 h 153238"/>
                <a:gd name="connsiteX2" fmla="*/ 812042 w 812042"/>
                <a:gd name="connsiteY2" fmla="*/ 64527 h 153238"/>
                <a:gd name="connsiteX0" fmla="*/ 0 w 812042"/>
                <a:gd name="connsiteY0" fmla="*/ 216863 h 216863"/>
                <a:gd name="connsiteX1" fmla="*/ 457200 w 812042"/>
                <a:gd name="connsiteY1" fmla="*/ 73561 h 216863"/>
                <a:gd name="connsiteX2" fmla="*/ 812042 w 812042"/>
                <a:gd name="connsiteY2" fmla="*/ 128152 h 216863"/>
                <a:gd name="connsiteX0" fmla="*/ 0 w 812042"/>
                <a:gd name="connsiteY0" fmla="*/ 130526 h 214947"/>
                <a:gd name="connsiteX1" fmla="*/ 484496 w 812042"/>
                <a:gd name="connsiteY1" fmla="*/ 150997 h 214947"/>
                <a:gd name="connsiteX2" fmla="*/ 812042 w 812042"/>
                <a:gd name="connsiteY2" fmla="*/ 41815 h 214947"/>
                <a:gd name="connsiteX0" fmla="*/ 0 w 812042"/>
                <a:gd name="connsiteY0" fmla="*/ 370979 h 370979"/>
                <a:gd name="connsiteX1" fmla="*/ 136478 w 812042"/>
                <a:gd name="connsiteY1" fmla="*/ 43433 h 370979"/>
                <a:gd name="connsiteX2" fmla="*/ 812042 w 812042"/>
                <a:gd name="connsiteY2" fmla="*/ 282268 h 370979"/>
                <a:gd name="connsiteX0" fmla="*/ 0 w 812042"/>
                <a:gd name="connsiteY0" fmla="*/ 370979 h 370979"/>
                <a:gd name="connsiteX1" fmla="*/ 136478 w 812042"/>
                <a:gd name="connsiteY1" fmla="*/ 43433 h 370979"/>
                <a:gd name="connsiteX2" fmla="*/ 812042 w 812042"/>
                <a:gd name="connsiteY2" fmla="*/ 282268 h 370979"/>
                <a:gd name="connsiteX0" fmla="*/ 0 w 812042"/>
                <a:gd name="connsiteY0" fmla="*/ 207019 h 207019"/>
                <a:gd name="connsiteX1" fmla="*/ 232013 w 812042"/>
                <a:gd name="connsiteY1" fmla="*/ 77366 h 207019"/>
                <a:gd name="connsiteX2" fmla="*/ 812042 w 812042"/>
                <a:gd name="connsiteY2" fmla="*/ 118308 h 207019"/>
                <a:gd name="connsiteX0" fmla="*/ 0 w 812042"/>
                <a:gd name="connsiteY0" fmla="*/ 134115 h 134115"/>
                <a:gd name="connsiteX1" fmla="*/ 232013 w 812042"/>
                <a:gd name="connsiteY1" fmla="*/ 4462 h 134115"/>
                <a:gd name="connsiteX2" fmla="*/ 812042 w 812042"/>
                <a:gd name="connsiteY2" fmla="*/ 45404 h 134115"/>
                <a:gd name="connsiteX0" fmla="*/ 0 w 784746"/>
                <a:gd name="connsiteY0" fmla="*/ 135015 h 223725"/>
                <a:gd name="connsiteX1" fmla="*/ 232013 w 784746"/>
                <a:gd name="connsiteY1" fmla="*/ 5362 h 223725"/>
                <a:gd name="connsiteX2" fmla="*/ 784746 w 784746"/>
                <a:gd name="connsiteY2" fmla="*/ 223725 h 223725"/>
                <a:gd name="connsiteX0" fmla="*/ 0 w 784746"/>
                <a:gd name="connsiteY0" fmla="*/ 141096 h 229806"/>
                <a:gd name="connsiteX1" fmla="*/ 341195 w 784746"/>
                <a:gd name="connsiteY1" fmla="*/ 4619 h 229806"/>
                <a:gd name="connsiteX2" fmla="*/ 784746 w 784746"/>
                <a:gd name="connsiteY2" fmla="*/ 229806 h 22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4746" h="229806" extrusionOk="0">
                  <a:moveTo>
                    <a:pt x="0" y="141096"/>
                  </a:moveTo>
                  <a:cubicBezTo>
                    <a:pt x="19618" y="4335"/>
                    <a:pt x="210404" y="-10166"/>
                    <a:pt x="341195" y="4619"/>
                  </a:cubicBezTo>
                  <a:cubicBezTo>
                    <a:pt x="471986" y="19404"/>
                    <a:pt x="744940" y="151331"/>
                    <a:pt x="784746" y="229806"/>
                  </a:cubicBezTo>
                </a:path>
              </a:pathLst>
            </a:cu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cxnSp>
          <p:nvCxnSpPr>
            <p:cNvPr id="12" name="Přímá spojnice 11"/>
            <p:cNvCxnSpPr>
              <a:cxnSpLocks/>
            </p:cNvCxnSpPr>
            <p:nvPr/>
          </p:nvCxnSpPr>
          <p:spPr bwMode="auto">
            <a:xfrm flipH="1">
              <a:off x="9377522" y="3825322"/>
              <a:ext cx="230188" cy="157163"/>
            </a:xfrm>
            <a:prstGeom prst="line">
              <a:avLst/>
            </a:prstGeom>
            <a:ln w="76200">
              <a:solidFill>
                <a:srgbClr val="143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>
              <a:cxnSpLocks/>
            </p:cNvCxnSpPr>
            <p:nvPr/>
          </p:nvCxnSpPr>
          <p:spPr bwMode="auto">
            <a:xfrm flipH="1">
              <a:off x="9031447" y="3963435"/>
              <a:ext cx="360363" cy="1603375"/>
            </a:xfrm>
            <a:prstGeom prst="line">
              <a:avLst/>
            </a:prstGeom>
            <a:ln w="76200">
              <a:solidFill>
                <a:srgbClr val="143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>
              <a:cxnSpLocks/>
            </p:cNvCxnSpPr>
            <p:nvPr/>
          </p:nvCxnSpPr>
          <p:spPr bwMode="auto">
            <a:xfrm flipH="1" flipV="1">
              <a:off x="8998110" y="5524584"/>
              <a:ext cx="1219200" cy="269875"/>
            </a:xfrm>
            <a:prstGeom prst="line">
              <a:avLst/>
            </a:prstGeom>
            <a:ln w="76200">
              <a:solidFill>
                <a:srgbClr val="143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23"/>
            <p:cNvSpPr txBox="1">
              <a:spLocks noChangeArrowheads="1"/>
            </p:cNvSpPr>
            <p:nvPr/>
          </p:nvSpPr>
          <p:spPr bwMode="auto">
            <a:xfrm>
              <a:off x="11116678" y="3101422"/>
              <a:ext cx="702419" cy="110827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defRPr/>
              </a:pPr>
              <a:r>
                <a:rPr lang="cs-CZ" sz="6600" b="1">
                  <a:solidFill>
                    <a:srgbClr val="14387F"/>
                  </a:solidFill>
                </a:rPr>
                <a:t>?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542318" y="1322171"/>
            <a:ext cx="11381952" cy="429778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800" i="1">
                <a:cs typeface="Arial"/>
              </a:rPr>
              <a:t>„Základní lidskou slabostí je, že člověk nepředvídá bouři, když je pěkné počasí.“</a:t>
            </a:r>
            <a:r>
              <a:rPr lang="cs-CZ" sz="2800">
                <a:cs typeface="Arial"/>
              </a:rPr>
              <a:t>			</a:t>
            </a:r>
          </a:p>
          <a:p>
            <a:pPr>
              <a:spcAft>
                <a:spcPts val="0"/>
              </a:spcAft>
              <a:defRPr/>
            </a:pPr>
            <a:r>
              <a:rPr lang="cs-CZ" sz="2800">
                <a:cs typeface="Arial"/>
              </a:rPr>
              <a:t>N. Machiavelli (1469-1527)</a:t>
            </a:r>
            <a:endParaRPr/>
          </a:p>
          <a:p>
            <a:pPr>
              <a:spcAft>
                <a:spcPts val="0"/>
              </a:spcAft>
              <a:defRPr/>
            </a:pPr>
            <a:endParaRPr lang="cs-CZ" sz="2800">
              <a:cs typeface="Arial"/>
            </a:endParaRPr>
          </a:p>
          <a:p>
            <a:pPr>
              <a:spcAft>
                <a:spcPts val="0"/>
              </a:spcAft>
              <a:defRPr/>
            </a:pPr>
            <a:r>
              <a:rPr lang="cs-CZ" sz="2800" i="1"/>
              <a:t>„Schopnost předvídat nemilou skutečnost bývá nazývána pesimismem.“ </a:t>
            </a:r>
          </a:p>
          <a:p>
            <a:pPr>
              <a:spcAft>
                <a:spcPts val="0"/>
              </a:spcAft>
              <a:defRPr/>
            </a:pPr>
            <a:r>
              <a:rPr lang="cs-CZ" sz="2800"/>
              <a:t>E.S. Gardner (1889-1970)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Místo závěru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Děkuji za pozornost</a:t>
            </a:r>
            <a:endParaRPr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Jan Daňhelka,</a:t>
            </a:r>
            <a:endParaRPr/>
          </a:p>
          <a:p>
            <a:pPr>
              <a:defRPr/>
            </a:pPr>
            <a:r>
              <a:rPr lang="cs-CZ" i="0"/>
              <a:t>🖂 </a:t>
            </a:r>
            <a:r>
              <a:rPr lang="cs-CZ"/>
              <a:t>jan.danhelka@chmi.cz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Tři výročí (1872, 1997, 2002)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Co se změnilo?</a:t>
            </a:r>
            <a:endParaRPr/>
          </a:p>
          <a:p>
            <a:pPr marL="457200" indent="-457200">
              <a:spcAft>
                <a:spcPts val="0"/>
              </a:spcAft>
              <a:buFont typeface="Arial"/>
              <a:buChar char="•"/>
              <a:defRPr/>
            </a:pPr>
            <a:r>
              <a:rPr lang="cs-CZ" sz="2800"/>
              <a:t>Jak bychom tyto povodně zvládli dnes?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Obsah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s-CZ"/>
              <a:t>Některé povodně jsou výjimečné,</a:t>
            </a:r>
            <a:br>
              <a:rPr lang="cs-CZ"/>
            </a:br>
            <a:r>
              <a:rPr lang="cs-CZ"/>
              <a:t>stojí za to je připomenout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/>
              <a:t>„</a:t>
            </a:r>
            <a:r>
              <a:rPr lang="cs-CZ" sz="2400" i="1"/>
              <a:t>Povodeň roku 1872 jest živelní pohroma vymykající se úplně z moci člověka, ležící pouze ve shluknutí se nepříznivých okolností atmosférických opakujících se po dlouhé řadě let. Katastrofy takové musí člověk snésti s resignací, jsa si vědom své malomocnosti oproti takovým zjevům“</a:t>
            </a:r>
            <a:r>
              <a:rPr lang="cs-CZ" sz="2400"/>
              <a:t>. Prof. Karel Vosyka, (1888)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endParaRPr lang="cs-CZ" sz="240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cs-CZ" sz="2400"/>
              <a:t>Stovky obětí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cs-CZ" sz="2400"/>
              <a:t>Protržené rybníky, sesuvy, poškozené trati, nové jezero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cs-CZ" sz="2400"/>
              <a:t>11 palců srážek za 12 h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cs-CZ" sz="2400"/>
              <a:t>Absolutní rekordy hladin na Berounce a Blšance</a:t>
            </a:r>
            <a:endParaRPr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cs-CZ" sz="2400"/>
              <a:t>Impuls k budování srážkoměrných sítí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cs-CZ" sz="240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1872 – etalon přívalové katastrofy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Tx/>
              <a:buChar char="-"/>
              <a:defRPr/>
            </a:pPr>
            <a:endParaRPr lang="cs-CZ" sz="280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1872 – etalon přívalové katastrofy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rcRect l="7449" t="4040" r="8602" b="2293"/>
          <a:stretch/>
        </p:blipFill>
        <p:spPr bwMode="auto">
          <a:xfrm>
            <a:off x="358345" y="1322173"/>
            <a:ext cx="5918887" cy="49179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60291" y="1322173"/>
            <a:ext cx="4482004" cy="25583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60292" y="3958225"/>
            <a:ext cx="4482004" cy="2600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542318" y="1268620"/>
            <a:ext cx="6084904" cy="4351338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Tlaková níže postupující po trase </a:t>
            </a:r>
            <a:r>
              <a:rPr lang="cs-CZ" sz="2800" dirty="0" err="1"/>
              <a:t>Vb</a:t>
            </a:r>
            <a:r>
              <a:rPr lang="cs-CZ" sz="2800" dirty="0"/>
              <a:t>, blokující anticyklona</a:t>
            </a:r>
            <a:endParaRPr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Druhá (menší) vlna</a:t>
            </a:r>
            <a:endParaRPr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Dosavadní rekord srážek 3-5 dní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1997 – katastrofa na úsvitu IT doby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rcRect l="45833" t="20555" r="26251" b="41481"/>
          <a:stretch/>
        </p:blipFill>
        <p:spPr bwMode="auto">
          <a:xfrm>
            <a:off x="6627223" y="1268620"/>
            <a:ext cx="5105400" cy="3905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542319" y="1268620"/>
            <a:ext cx="5858481" cy="435133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800" b="1" dirty="0"/>
              <a:t>Srážky</a:t>
            </a:r>
            <a:endParaRPr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Denní data</a:t>
            </a:r>
            <a:endParaRPr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 err="1"/>
              <a:t>Hydrostart</a:t>
            </a:r>
            <a:r>
              <a:rPr lang="cs-CZ" sz="2800" dirty="0"/>
              <a:t>/</a:t>
            </a:r>
            <a:r>
              <a:rPr lang="cs-CZ" sz="2800" dirty="0" err="1"/>
              <a:t>hydrofin</a:t>
            </a:r>
            <a:endParaRPr lang="cs-CZ" sz="2800"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Nový radar Skalky 2x2 km odrazivost…</a:t>
            </a:r>
          </a:p>
          <a:p>
            <a:pPr marL="457200" indent="-457200">
              <a:spcAft>
                <a:spcPts val="0"/>
              </a:spcAft>
              <a:buFontTx/>
              <a:buChar char="-"/>
              <a:defRPr/>
            </a:pPr>
            <a:endParaRPr lang="cs-CZ" sz="28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1997 – katastrofa na úsvitu IT doby</a:t>
            </a:r>
            <a:endParaRPr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31343" t="32610" r="20656" b="26126"/>
          <a:stretch/>
        </p:blipFill>
        <p:spPr bwMode="auto">
          <a:xfrm>
            <a:off x="367696" y="4288286"/>
            <a:ext cx="3663156" cy="228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voda.chmi.cz/pov97/obr/obr110a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800118" y="1953184"/>
            <a:ext cx="6236307" cy="4670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542318" y="1268620"/>
            <a:ext cx="8349133" cy="435133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2800" b="1" dirty="0"/>
              <a:t>Vodní stavy</a:t>
            </a:r>
            <a:endParaRPr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Doba mechanická = telefonní ranní hlášení</a:t>
            </a:r>
            <a:endParaRPr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Od 1995 první automaty s přenose a hlasové automaty …celkem 11 stanic v povodí Moravy a Odry</a:t>
            </a:r>
            <a:endParaRPr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Za povodně výpadky spojení</a:t>
            </a:r>
            <a:endParaRPr dirty="0"/>
          </a:p>
          <a:p>
            <a:pPr>
              <a:spcAft>
                <a:spcPts val="0"/>
              </a:spcAft>
              <a:defRPr/>
            </a:pPr>
            <a:r>
              <a:rPr lang="cs-CZ" sz="2800" b="1" dirty="0"/>
              <a:t>Průtoky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Měrné křivky </a:t>
            </a:r>
            <a:endParaRPr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Měření vrtulí (za celou povodeň 85 měření).</a:t>
            </a:r>
            <a:endParaRPr dirty="0"/>
          </a:p>
          <a:p>
            <a:pPr marL="457200" indent="-457200">
              <a:spcAft>
                <a:spcPts val="0"/>
              </a:spcAft>
              <a:buFontTx/>
              <a:buChar char="-"/>
              <a:defRPr/>
            </a:pPr>
            <a:endParaRPr lang="cs-CZ" sz="28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cs-CZ" sz="3600"/>
              <a:t>1997 – katastrofa na úsvitu IT doby</a:t>
            </a:r>
            <a:endParaRPr/>
          </a:p>
        </p:txBody>
      </p:sp>
      <p:pic>
        <p:nvPicPr>
          <p:cNvPr id="5" name="Picture 1" descr="C:\Users\JD\AppData\Local\Microsoft\Windows\Temporary Internet Files\Content.Outlook\WUCZQ1FY\20170929_082800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094697" y="700586"/>
            <a:ext cx="2932112" cy="521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celář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CHMU-prezentace-format-16_9 (3)</Template>
  <TotalTime>160</TotalTime>
  <Words>680</Words>
  <Application>Microsoft Office PowerPoint</Application>
  <DocSecurity>0</DocSecurity>
  <PresentationFormat>Širokoúhlá obrazovka</PresentationFormat>
  <Paragraphs>101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7" baseType="lpstr">
      <vt:lpstr>Arial</vt:lpstr>
      <vt:lpstr>Times New Roman</vt:lpstr>
      <vt:lpstr>Motiv Office</vt:lpstr>
      <vt:lpstr>Prezentace aplikace PowerPoint</vt:lpstr>
      <vt:lpstr>Rok 2022 – výročí katastrofálních povodní</vt:lpstr>
      <vt:lpstr>Obsah</vt:lpstr>
      <vt:lpstr>Některé povodně jsou výjimečné, stojí za to je připomenout</vt:lpstr>
      <vt:lpstr>1872 – etalon přívalové katastrofy</vt:lpstr>
      <vt:lpstr>1872 – etalon přívalové katastrofy</vt:lpstr>
      <vt:lpstr>1997 – katastrofa na úsvitu IT doby</vt:lpstr>
      <vt:lpstr>1997 – katastrofa na úsvitu IT doby</vt:lpstr>
      <vt:lpstr>1997 – katastrofa na úsvitu IT doby</vt:lpstr>
      <vt:lpstr>1997 – katastrofa na úsvitu IT doby</vt:lpstr>
      <vt:lpstr>1997 – katastrofa na úsvitu IT doby</vt:lpstr>
      <vt:lpstr>2002 – jednou za 500 let</vt:lpstr>
      <vt:lpstr>2002 – jednou za 500 let</vt:lpstr>
      <vt:lpstr>2002 – Jednou za 500 let </vt:lpstr>
      <vt:lpstr>Co se změnilo?</vt:lpstr>
      <vt:lpstr>Co se změnilo</vt:lpstr>
      <vt:lpstr>Prezentace aplikace PowerPoint</vt:lpstr>
      <vt:lpstr>Jak bychom tyto povodně zvládli dnes?</vt:lpstr>
      <vt:lpstr>Jak bychom to zvládli dnes?</vt:lpstr>
      <vt:lpstr>Výstražný systém</vt:lpstr>
      <vt:lpstr>Prezentace aplikace PowerPoint</vt:lpstr>
      <vt:lpstr>Jak bychom to zvládli dnes?</vt:lpstr>
      <vt:lpstr>Místo závěru</vt:lpstr>
      <vt:lpstr>Děkuji za pozornost</vt:lpstr>
    </vt:vector>
  </TitlesOfParts>
  <Manager/>
  <Company>ČHMÚ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JAN DAŇHELKA, RNDr. Ph.D.</dc:creator>
  <cp:keywords/>
  <dc:description/>
  <cp:lastModifiedBy>JAN DAŇHELKA, RNDr. Ph.D.</cp:lastModifiedBy>
  <cp:revision>137</cp:revision>
  <dcterms:created xsi:type="dcterms:W3CDTF">2020-02-04T07:50:32Z</dcterms:created>
  <dcterms:modified xsi:type="dcterms:W3CDTF">2022-05-31T07:03:28Z</dcterms:modified>
  <cp:category/>
  <dc:identifier/>
  <cp:contentStatus/>
  <dc:language/>
  <cp:version/>
</cp:coreProperties>
</file>