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0" r:id="rId3"/>
    <p:sldId id="290" r:id="rId4"/>
    <p:sldId id="291" r:id="rId5"/>
    <p:sldId id="295" r:id="rId6"/>
    <p:sldId id="293" r:id="rId7"/>
    <p:sldId id="299" r:id="rId8"/>
    <p:sldId id="294" r:id="rId9"/>
    <p:sldId id="296" r:id="rId10"/>
    <p:sldId id="297" r:id="rId11"/>
    <p:sldId id="298" r:id="rId12"/>
    <p:sldId id="300" r:id="rId13"/>
    <p:sldId id="277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E5E39A4-7A36-455B-8C34-8964716346F1}">
          <p14:sldIdLst>
            <p14:sldId id="256"/>
            <p14:sldId id="280"/>
            <p14:sldId id="290"/>
            <p14:sldId id="291"/>
            <p14:sldId id="295"/>
            <p14:sldId id="293"/>
            <p14:sldId id="299"/>
            <p14:sldId id="294"/>
            <p14:sldId id="296"/>
            <p14:sldId id="297"/>
            <p14:sldId id="298"/>
            <p14:sldId id="300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zaB" initials="h" lastIdx="1" clrIdx="0">
    <p:extLst>
      <p:ext uri="{19B8F6BF-5375-455C-9EA6-DF929625EA0E}">
        <p15:presenceInfo xmlns:p15="http://schemas.microsoft.com/office/powerpoint/2012/main" userId="HonzaB" providerId="None"/>
      </p:ext>
    </p:extLst>
  </p:cmAuthor>
  <p:cmAuthor id="2" name="VRV" initials="V" lastIdx="1" clrIdx="1">
    <p:extLst>
      <p:ext uri="{19B8F6BF-5375-455C-9EA6-DF929625EA0E}">
        <p15:presenceInfo xmlns:p15="http://schemas.microsoft.com/office/powerpoint/2012/main" userId="VRV" providerId="None"/>
      </p:ext>
    </p:extLst>
  </p:cmAuthor>
  <p:cmAuthor id="3" name="Admin Progeo" initials="AP" lastIdx="4" clrIdx="2">
    <p:extLst>
      <p:ext uri="{19B8F6BF-5375-455C-9EA6-DF929625EA0E}">
        <p15:presenceInfo xmlns:p15="http://schemas.microsoft.com/office/powerpoint/2012/main" userId="Admin Proge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0" autoAdjust="0"/>
    <p:restoredTop sz="84308" autoAdjust="0"/>
  </p:normalViewPr>
  <p:slideViewPr>
    <p:cSldViewPr>
      <p:cViewPr varScale="1">
        <p:scale>
          <a:sx n="110" d="100"/>
          <a:sy n="110" d="100"/>
        </p:scale>
        <p:origin x="195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26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B7121-544E-41F5-9579-0494C9EEE382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5D9F0-9609-4F03-9331-48A8B9965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23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305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PONECHÁNÍ ÚZEMÍ PŘIROZENÉMU VÝVOJI - mimořádná biodiverzita lokality ve  středoevropském kontextu. Využití lokality pro vyhlášení národní kategorie zvláště chráněného území na ploše 11,5 km2</a:t>
            </a:r>
          </a:p>
          <a:p>
            <a:r>
              <a:rPr lang="cs-CZ" dirty="0"/>
              <a:t>PONECHÁNÍ HLADINY V JEZEŘE PŘIROZENÉMU VÝVOJI x NEBO S UVAŽOVANOU UŽIVATELSKOU HLADINOU – OBOJÍ JE MOŽNÉ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096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HRUBÝ INVESTYČNÍ POTENCIÁL NA JEDNOTLIVÝCH LOKALITÁCH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514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dopadne výsledky multikriteriální analýzy a s tím spojený </a:t>
            </a:r>
            <a:r>
              <a:rPr lang="pl-PL" dirty="0"/>
              <a:t>NÁVRH OPTIMÁLNÍHO ŘEŠENÍ PLÁNOVANÝCH HYDRICKÝCH REKULTIVACÍ ZBYTKOVÝCH JAM pro vládu, je předmětem v současné době zpracovávaného vládního úkolu a výsledek si snad budeme moci říci příště.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597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65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na základě usnesení vlády mají za úkol tři resorty ministerstvo MPO, MZE a MŽP prostřednictvím svých podřízených organizací DIAMO, POH, AOPK, zpracovat….. a předložit….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00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nacházíme se v severních Čechách mezi městy Chomutov a Ústí nad Labem v SHP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 </a:t>
            </a:r>
            <a:r>
              <a:rPr lang="cs-CZ" dirty="0" err="1"/>
              <a:t>shp</a:t>
            </a:r>
            <a:r>
              <a:rPr lang="cs-CZ" dirty="0"/>
              <a:t> na severu Čech se nachází celkem 6  povrchových velkolomu, 2 lomy (Chabařovice a Most) jsou již hydricky zrekultivovány a spravuje je </a:t>
            </a:r>
            <a:r>
              <a:rPr lang="cs-CZ" dirty="0" err="1"/>
              <a:t>Diamo</a:t>
            </a:r>
            <a:r>
              <a:rPr lang="cs-CZ" dirty="0"/>
              <a:t> – odštěpný závod PKU,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2 lomy jsou provozovány společností SEVEN, která si pozemky pro těžbu lomu pronajímá od státu prostřednictvím podniku DIAMO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2 lomy provozuje a pozemkově vlastní Severočeské doly ze skupiny ČEZ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191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Kdy skončí konec těžby? Závisí na mnoha faktorech, jako je politika EU (GREENDEAL), směřování ČR v energetické soběstačnosti, vývoj války a vztahy s Ruskem, ekonomika těžby, limity těžby…..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 současnosti je schválený harmonogram konce těžby ukotven v SPSaR, kdy počátek HYDRICKÉ rekultivace je 2027, 2041, 2058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Jak to bude ve skutečnosti a jaký to bude mít dopad na disponibilitu vody….?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720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koncepce počítá s 3 scénáři konce těžby, 2030, 2038 a dle SPSaR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tomu odpovídá různá poloha lomů dle konce těžby, jiné zatopené plochy a objemy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celkový maximální objem vody cca 1 mld.m3 vody, bude závislé na „cílové“ kótě hladiny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disponibilita vody bude závislá na způsobu napouštění a cílové kótě hladiny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950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koncepce identifikovala tři typy hladin posuzované pro klimatické podmínky 2100 …..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a dva možné způsoby zatápění jezer vyhodnocované pro klimatické podmínky 2050…přirozené a řízené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PŘI ŘÍZENÉM NAPOUŠTĚNÍ A PROVOZU JEZER NESMÍ BÝT DOTČENY STÁVAJÍCÍ UŽIVATELÉ VODY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při přirozeném napouštění je zásadním zdrojem vody VODA PODZEMNÍ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87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stávající těžba zásadně ovlivňuje režim podzemních vod a to až na – 20 m n. 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cílené snižování hladiny čerpáním </a:t>
            </a:r>
            <a:r>
              <a:rPr lang="cs-CZ" b="1" dirty="0"/>
              <a:t>100 l/s</a:t>
            </a:r>
            <a:r>
              <a:rPr lang="cs-CZ" dirty="0"/>
              <a:t> podzemních vod mimo vlastní lomy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+ čerpání ze všech 4 lomů </a:t>
            </a:r>
            <a:r>
              <a:rPr lang="cs-CZ" b="1" dirty="0"/>
              <a:t>300 l/s</a:t>
            </a:r>
            <a:r>
              <a:rPr lang="cs-CZ" dirty="0"/>
              <a:t>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CELKEM </a:t>
            </a:r>
            <a:r>
              <a:rPr lang="cs-CZ" b="1" dirty="0"/>
              <a:t>400 l/s</a:t>
            </a:r>
          </a:p>
          <a:p>
            <a:r>
              <a:rPr lang="cs-CZ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743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Koncepce uvažuje s různými potenciály budoucího využití jezer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VH EFEKT PROPOJENÍ LIBOUŠE A NECHRANICE – ZÁSOBNÍ A RETENČNÍ FUNKCE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VH EFEKT NA BÍLINĚ – NADLEPŠOVÁNÍ PRŮTOKU V ŘECE BÍLINĚ A DOPLŇOVÁNÍ VODY PRO JEZERO MOST, zásobní prostor 20 mil m3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328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FOTOVOLTAIKA POZEMNÍ A PLOVOUCÍ O CELKOVÉM VÝKONU 4 MW INSTALOVANÉHO VÝKONU</a:t>
            </a:r>
          </a:p>
          <a:p>
            <a:r>
              <a:rPr lang="cs-CZ" dirty="0"/>
              <a:t>PŘEČERPÁVACÍ VODNÍ ELEKTRÁRNA ČSA-JÁNSKÝ VRCH s návrhovým spádem 520 m (v závislosti na úrovni hladiny v jezeře ČSA)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D9F0-9609-4F03-9331-48A8B99651F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05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767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72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7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2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9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22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85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62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77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32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FCB64C-7A6D-490C-BCAE-0D7116FC923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AFEDA-9CF4-4ACC-8F54-50C114CC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20000"/>
                <a:lumOff val="80000"/>
              </a:schemeClr>
            </a:gs>
            <a:gs pos="2000">
              <a:schemeClr val="bg2">
                <a:tint val="80000"/>
                <a:satMod val="300000"/>
                <a:lumMod val="53000"/>
                <a:lumOff val="47000"/>
                <a:alpha val="6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9144000" cy="8658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50" name="Picture 2" descr="F:\_PROJEKTY\2507_VEBA Broumov\Loga\0vrv.GI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" y="119877"/>
            <a:ext cx="1092544" cy="64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8D692B90-383E-9A11-72B0-D7D9CCE98C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02574" y="13278"/>
            <a:ext cx="841426" cy="8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69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39.png"/><Relationship Id="rId5" Type="http://schemas.openxmlformats.org/officeDocument/2006/relationships/image" Target="../media/image43.png"/><Relationship Id="rId10" Type="http://schemas.openxmlformats.org/officeDocument/2006/relationships/image" Target="../media/image48.emf"/><Relationship Id="rId4" Type="http://schemas.openxmlformats.org/officeDocument/2006/relationships/image" Target="../media/image42.png"/><Relationship Id="rId9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7" Type="http://schemas.openxmlformats.org/officeDocument/2006/relationships/image" Target="../media/image8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mp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9.tmp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7" Type="http://schemas.openxmlformats.org/officeDocument/2006/relationships/image" Target="../media/image2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98CC1D1-40B2-C4AB-3BB1-F5162531C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33"/>
          <a:stretch/>
        </p:blipFill>
        <p:spPr>
          <a:xfrm>
            <a:off x="0" y="2216889"/>
            <a:ext cx="5076056" cy="29682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F828CA-04E7-588B-2EDF-F714A98C4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5" y="3414631"/>
            <a:ext cx="5076055" cy="28552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0" y="836713"/>
            <a:ext cx="9144000" cy="1368152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„PROBLEMATIKA ZATÁPĚNÍ ZBYTKOVÝCH JAM SEVEROČESKÉHO HNĚDOUHELNÉHO REVÍRU – AKTUÁLNÍ INFORMACE “</a:t>
            </a:r>
            <a:endParaRPr lang="cs-CZ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30ECBC6E-C1FE-4497-88E0-02FE7164F5B4}"/>
              </a:ext>
            </a:extLst>
          </p:cNvPr>
          <p:cNvSpPr txBox="1">
            <a:spLocks/>
          </p:cNvSpPr>
          <p:nvPr/>
        </p:nvSpPr>
        <p:spPr>
          <a:xfrm>
            <a:off x="0" y="6281936"/>
            <a:ext cx="9144000" cy="576064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 5. 2022 – Vodní toky, Hradec Králové</a:t>
            </a:r>
            <a:b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4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Nadpis 1">
            <a:extLst>
              <a:ext uri="{FF2B5EF4-FFF2-40B4-BE49-F238E27FC236}">
                <a16:creationId xmlns:a16="http://schemas.microsoft.com/office/drawing/2014/main" id="{2F3777A0-68C6-474E-A49C-874177F791D5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056784" cy="661632"/>
          </a:xfrm>
          <a:prstGeom prst="rect">
            <a:avLst/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identifikovaný potenciál v oblasti jezer</a:t>
            </a:r>
          </a:p>
          <a:p>
            <a:r>
              <a:rPr lang="cs-CZ" dirty="0"/>
              <a:t>BUDOUCÍ VYUŽITÍ JEZER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AD6E7DC-DF92-DF13-A1B0-E222C4403E54}"/>
              </a:ext>
            </a:extLst>
          </p:cNvPr>
          <p:cNvSpPr txBox="1">
            <a:spLocks/>
          </p:cNvSpPr>
          <p:nvPr/>
        </p:nvSpPr>
        <p:spPr>
          <a:xfrm>
            <a:off x="76432" y="1448512"/>
            <a:ext cx="8957152" cy="42498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Energetický potenciál</a:t>
            </a:r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A9C95F7C-FC0A-8F48-5E3E-8AFDCEA94312}"/>
              </a:ext>
            </a:extLst>
          </p:cNvPr>
          <p:cNvSpPr txBox="1">
            <a:spLocks/>
          </p:cNvSpPr>
          <p:nvPr/>
        </p:nvSpPr>
        <p:spPr>
          <a:xfrm>
            <a:off x="104592" y="1954400"/>
            <a:ext cx="8928992" cy="42498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Přírodně ochranářský potenciál</a:t>
            </a:r>
          </a:p>
          <a:p>
            <a:pPr algn="l"/>
            <a:endParaRPr lang="cs-CZ" baseline="30000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5B64693-699F-F63C-9822-245F33F2ADB5}"/>
              </a:ext>
            </a:extLst>
          </p:cNvPr>
          <p:cNvSpPr txBox="1">
            <a:spLocks/>
          </p:cNvSpPr>
          <p:nvPr/>
        </p:nvSpPr>
        <p:spPr>
          <a:xfrm>
            <a:off x="79344" y="999789"/>
            <a:ext cx="8957152" cy="412987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Vodohospodářský potenciál</a:t>
            </a:r>
          </a:p>
          <a:p>
            <a:pPr algn="l"/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EF8CA498-772B-1AB5-6EB9-DE658AEBAC79}"/>
              </a:ext>
            </a:extLst>
          </p:cNvPr>
          <p:cNvSpPr/>
          <p:nvPr/>
        </p:nvSpPr>
        <p:spPr>
          <a:xfrm>
            <a:off x="88179" y="1954400"/>
            <a:ext cx="8928992" cy="435019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7A180FCF-3E0D-A81D-CB22-DBFEA38C75D3}"/>
              </a:ext>
            </a:extLst>
          </p:cNvPr>
          <p:cNvSpPr txBox="1">
            <a:spLocks/>
          </p:cNvSpPr>
          <p:nvPr/>
        </p:nvSpPr>
        <p:spPr>
          <a:xfrm>
            <a:off x="87550" y="6389533"/>
            <a:ext cx="8946034" cy="424987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Ekonomický a sociální potenciál</a:t>
            </a:r>
          </a:p>
          <a:p>
            <a:pPr algn="l"/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Nadpis 1">
            <a:extLst>
              <a:ext uri="{FF2B5EF4-FFF2-40B4-BE49-F238E27FC236}">
                <a16:creationId xmlns:a16="http://schemas.microsoft.com/office/drawing/2014/main" id="{0C7957A4-F51E-4997-A3A4-A7F9FF8A4123}"/>
              </a:ext>
            </a:extLst>
          </p:cNvPr>
          <p:cNvSpPr txBox="1">
            <a:spLocks/>
          </p:cNvSpPr>
          <p:nvPr/>
        </p:nvSpPr>
        <p:spPr>
          <a:xfrm>
            <a:off x="79344" y="2379387"/>
            <a:ext cx="8912579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PONECHÁNÍ ÚZEMÍ PO TĚŽBĚ PŘIROZENÉ OBNOVĚ – SUKCESNÍ ZÓNY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CE01AB-6293-F9EF-6D0D-764A7D445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8" y="2779875"/>
            <a:ext cx="2699792" cy="186908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11449E0-FD0A-04B6-0DFB-713FE2D3F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2747436"/>
            <a:ext cx="3456384" cy="3437288"/>
          </a:xfrm>
          <a:prstGeom prst="rect">
            <a:avLst/>
          </a:prstGeom>
        </p:spPr>
      </p:pic>
      <p:sp>
        <p:nvSpPr>
          <p:cNvPr id="26" name="Nadpis 1">
            <a:extLst>
              <a:ext uri="{FF2B5EF4-FFF2-40B4-BE49-F238E27FC236}">
                <a16:creationId xmlns:a16="http://schemas.microsoft.com/office/drawing/2014/main" id="{97EFB137-B0C0-2146-4F10-C63E1ABDA463}"/>
              </a:ext>
            </a:extLst>
          </p:cNvPr>
          <p:cNvSpPr txBox="1">
            <a:spLocks/>
          </p:cNvSpPr>
          <p:nvPr/>
        </p:nvSpPr>
        <p:spPr>
          <a:xfrm>
            <a:off x="87550" y="5875965"/>
            <a:ext cx="8912579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HLADINA V JEZEŘE – PŘIROZENÝ VÝVOJ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D40DF077-B0BD-9460-9D1C-A43620A2B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444" y="3799736"/>
            <a:ext cx="3061604" cy="203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00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Nadpis 1">
            <a:extLst>
              <a:ext uri="{FF2B5EF4-FFF2-40B4-BE49-F238E27FC236}">
                <a16:creationId xmlns:a16="http://schemas.microsoft.com/office/drawing/2014/main" id="{2F3777A0-68C6-474E-A49C-874177F791D5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056784" cy="661632"/>
          </a:xfrm>
          <a:prstGeom prst="rect">
            <a:avLst/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identifikovaný potenciál v oblasti jezer</a:t>
            </a:r>
          </a:p>
          <a:p>
            <a:r>
              <a:rPr lang="cs-CZ" dirty="0"/>
              <a:t>BUDOUCÍ VYUŽITÍ JEZER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AD6E7DC-DF92-DF13-A1B0-E222C4403E54}"/>
              </a:ext>
            </a:extLst>
          </p:cNvPr>
          <p:cNvSpPr txBox="1">
            <a:spLocks/>
          </p:cNvSpPr>
          <p:nvPr/>
        </p:nvSpPr>
        <p:spPr>
          <a:xfrm>
            <a:off x="67597" y="1448512"/>
            <a:ext cx="8965987" cy="42498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Energetický potenciál</a:t>
            </a:r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A9C95F7C-FC0A-8F48-5E3E-8AFDCEA94312}"/>
              </a:ext>
            </a:extLst>
          </p:cNvPr>
          <p:cNvSpPr txBox="1">
            <a:spLocks/>
          </p:cNvSpPr>
          <p:nvPr/>
        </p:nvSpPr>
        <p:spPr>
          <a:xfrm>
            <a:off x="59924" y="1940604"/>
            <a:ext cx="8965987" cy="42498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Přírodně ochranářský potenciál</a:t>
            </a:r>
          </a:p>
          <a:p>
            <a:pPr algn="l"/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5B64693-699F-F63C-9822-245F33F2ADB5}"/>
              </a:ext>
            </a:extLst>
          </p:cNvPr>
          <p:cNvSpPr txBox="1">
            <a:spLocks/>
          </p:cNvSpPr>
          <p:nvPr/>
        </p:nvSpPr>
        <p:spPr>
          <a:xfrm>
            <a:off x="70509" y="999789"/>
            <a:ext cx="8965987" cy="412987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Vodohospodářský potenciál</a:t>
            </a:r>
          </a:p>
          <a:p>
            <a:pPr algn="l"/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EF8CA498-772B-1AB5-6EB9-DE658AEBAC79}"/>
              </a:ext>
            </a:extLst>
          </p:cNvPr>
          <p:cNvSpPr/>
          <p:nvPr/>
        </p:nvSpPr>
        <p:spPr>
          <a:xfrm>
            <a:off x="79344" y="2438966"/>
            <a:ext cx="8928992" cy="435019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7A180FCF-3E0D-A81D-CB22-DBFEA38C75D3}"/>
              </a:ext>
            </a:extLst>
          </p:cNvPr>
          <p:cNvSpPr txBox="1">
            <a:spLocks/>
          </p:cNvSpPr>
          <p:nvPr/>
        </p:nvSpPr>
        <p:spPr>
          <a:xfrm>
            <a:off x="88179" y="2438572"/>
            <a:ext cx="8928992" cy="424987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Ekonomický a sociální potenciál</a:t>
            </a:r>
          </a:p>
          <a:p>
            <a:pPr algn="l"/>
            <a:endParaRPr lang="cs-CZ" baseline="30000" dirty="0"/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7EFB137-B0C0-2146-4F10-C63E1ABDA463}"/>
              </a:ext>
            </a:extLst>
          </p:cNvPr>
          <p:cNvSpPr txBox="1">
            <a:spLocks/>
          </p:cNvSpPr>
          <p:nvPr/>
        </p:nvSpPr>
        <p:spPr>
          <a:xfrm>
            <a:off x="70509" y="2851786"/>
            <a:ext cx="8912579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PRACOVNÍ PŘÍLEŽITOSTI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15175D-CF23-EC67-21E9-371701A4AF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1" b="40129"/>
          <a:stretch/>
        </p:blipFill>
        <p:spPr>
          <a:xfrm>
            <a:off x="199200" y="3221870"/>
            <a:ext cx="8689278" cy="772178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F9A24D7F-64D3-D54D-425F-6A407D3BFF0C}"/>
              </a:ext>
            </a:extLst>
          </p:cNvPr>
          <p:cNvSpPr txBox="1">
            <a:spLocks/>
          </p:cNvSpPr>
          <p:nvPr/>
        </p:nvSpPr>
        <p:spPr>
          <a:xfrm>
            <a:off x="87549" y="4008180"/>
            <a:ext cx="8912579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ATRAKTIVITA ÚZEMÍ - REKREACE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A000D8-F5C7-003E-61BF-308D4D87D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25" y="4609388"/>
            <a:ext cx="2857500" cy="1600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2150F21-3EC1-7DB5-6829-84ACE0447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330" y="4609386"/>
            <a:ext cx="2136351" cy="16002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25788D-D844-F211-1909-B9AFDE9FC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786" y="4609386"/>
            <a:ext cx="3573846" cy="162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26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Nadpis 1">
            <a:extLst>
              <a:ext uri="{FF2B5EF4-FFF2-40B4-BE49-F238E27FC236}">
                <a16:creationId xmlns:a16="http://schemas.microsoft.com/office/drawing/2014/main" id="{2F3777A0-68C6-474E-A49C-874177F791D5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056784" cy="661632"/>
          </a:xfrm>
          <a:prstGeom prst="rect">
            <a:avLst/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výsledné řešení</a:t>
            </a:r>
          </a:p>
          <a:p>
            <a:r>
              <a:rPr lang="cs-CZ" dirty="0"/>
              <a:t>BUDOUCÍ VYUŽITÍ JEZER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EF8CA498-772B-1AB5-6EB9-DE658AEBAC79}"/>
              </a:ext>
            </a:extLst>
          </p:cNvPr>
          <p:cNvSpPr/>
          <p:nvPr/>
        </p:nvSpPr>
        <p:spPr>
          <a:xfrm>
            <a:off x="6169716" y="3729421"/>
            <a:ext cx="2389804" cy="229242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6A33271-4A27-220E-4EDE-A09D1BFB227B}"/>
              </a:ext>
            </a:extLst>
          </p:cNvPr>
          <p:cNvSpPr/>
          <p:nvPr/>
        </p:nvSpPr>
        <p:spPr>
          <a:xfrm>
            <a:off x="454004" y="1133128"/>
            <a:ext cx="2389804" cy="229587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407014BD-139C-DCB6-6EB8-5AC445FDA156}"/>
              </a:ext>
            </a:extLst>
          </p:cNvPr>
          <p:cNvSpPr/>
          <p:nvPr/>
        </p:nvSpPr>
        <p:spPr>
          <a:xfrm>
            <a:off x="454004" y="3729420"/>
            <a:ext cx="2389804" cy="229587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04A2CE74-A82B-5B05-50CE-93AD24B4B698}"/>
              </a:ext>
            </a:extLst>
          </p:cNvPr>
          <p:cNvSpPr/>
          <p:nvPr/>
        </p:nvSpPr>
        <p:spPr>
          <a:xfrm>
            <a:off x="6169716" y="1136575"/>
            <a:ext cx="2389804" cy="2292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E432E58-C758-7FC7-0CC0-D5A22868EA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4" y="1268760"/>
            <a:ext cx="1121499" cy="116155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BF1D5B5-14B0-C0A3-4418-73BBF0DEE2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/>
          <a:stretch/>
        </p:blipFill>
        <p:spPr>
          <a:xfrm>
            <a:off x="1843488" y="1867124"/>
            <a:ext cx="844699" cy="67630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A9D27B3-C261-3B2C-9FC5-0034FA0F3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92" y="1268759"/>
            <a:ext cx="844699" cy="543921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059B807B-1784-2662-4710-65E2F0B3C1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/>
          <a:stretch/>
        </p:blipFill>
        <p:spPr bwMode="auto">
          <a:xfrm>
            <a:off x="6259602" y="1210787"/>
            <a:ext cx="1755868" cy="87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1080072-8332-E5D7-2881-BF639006C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602" y="2628901"/>
            <a:ext cx="1338864" cy="74976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3416BBC-0664-2089-91AC-DE6B9F397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6264" y="1903214"/>
            <a:ext cx="1584176" cy="105419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50167F7-957F-6B9D-A901-330B9C845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45" y="3847857"/>
            <a:ext cx="1597716" cy="109963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B9ED2AA-86BB-6ED7-49AA-CAD9C2378D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7624" y="4761783"/>
            <a:ext cx="1512167" cy="113169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EB6C7E28-B488-EB39-E043-CAC09B3214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9602" y="3828058"/>
            <a:ext cx="1264726" cy="947324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E62EA027-7F52-C6B4-2D47-DDC8BA39D4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3630" y="4883497"/>
            <a:ext cx="2227312" cy="100998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792A15B0-26A0-4DDE-C791-049766E51F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355" y="2215498"/>
            <a:ext cx="1566841" cy="1052185"/>
          </a:xfrm>
          <a:prstGeom prst="rect">
            <a:avLst/>
          </a:prstGeom>
        </p:spPr>
      </p:pic>
      <p:sp>
        <p:nvSpPr>
          <p:cNvPr id="33" name="Obdélník 32">
            <a:extLst>
              <a:ext uri="{FF2B5EF4-FFF2-40B4-BE49-F238E27FC236}">
                <a16:creationId xmlns:a16="http://schemas.microsoft.com/office/drawing/2014/main" id="{20A438F6-A1E1-031C-62AB-430175F419A0}"/>
              </a:ext>
            </a:extLst>
          </p:cNvPr>
          <p:cNvSpPr/>
          <p:nvPr/>
        </p:nvSpPr>
        <p:spPr>
          <a:xfrm>
            <a:off x="3594157" y="2628901"/>
            <a:ext cx="1783471" cy="1768773"/>
          </a:xfrm>
          <a:prstGeom prst="rect">
            <a:avLst/>
          </a:prstGeom>
          <a:noFill/>
          <a:ln w="508000">
            <a:gradFill flip="none" rotWithShape="1">
              <a:gsLst>
                <a:gs pos="22000">
                  <a:srgbClr val="7030A0"/>
                </a:gs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FF0000"/>
                </a:gs>
                <a:gs pos="65000">
                  <a:srgbClr val="00B050"/>
                </a:gs>
                <a:gs pos="81000">
                  <a:srgbClr val="00B0F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C7B4A4E9-B9AD-ED6C-8047-F119EE9378DE}"/>
              </a:ext>
            </a:extLst>
          </p:cNvPr>
          <p:cNvCxnSpPr>
            <a:cxnSpLocks/>
          </p:cNvCxnSpPr>
          <p:nvPr/>
        </p:nvCxnSpPr>
        <p:spPr>
          <a:xfrm>
            <a:off x="2843808" y="4149080"/>
            <a:ext cx="504056" cy="0"/>
          </a:xfrm>
          <a:prstGeom prst="straightConnector1">
            <a:avLst/>
          </a:prstGeom>
          <a:ln w="1270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5FEB0534-253B-BA15-0772-78EE4F13C8C6}"/>
              </a:ext>
            </a:extLst>
          </p:cNvPr>
          <p:cNvCxnSpPr>
            <a:cxnSpLocks/>
          </p:cNvCxnSpPr>
          <p:nvPr/>
        </p:nvCxnSpPr>
        <p:spPr>
          <a:xfrm>
            <a:off x="2843808" y="2945227"/>
            <a:ext cx="504056" cy="0"/>
          </a:xfrm>
          <a:prstGeom prst="straightConnector1">
            <a:avLst/>
          </a:prstGeom>
          <a:ln w="12700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EA09E497-CFD0-15D5-621B-CF26C01D1141}"/>
              </a:ext>
            </a:extLst>
          </p:cNvPr>
          <p:cNvCxnSpPr>
            <a:cxnSpLocks/>
          </p:cNvCxnSpPr>
          <p:nvPr/>
        </p:nvCxnSpPr>
        <p:spPr>
          <a:xfrm flipH="1">
            <a:off x="5652120" y="4149080"/>
            <a:ext cx="517596" cy="0"/>
          </a:xfrm>
          <a:prstGeom prst="straightConnector1">
            <a:avLst/>
          </a:prstGeom>
          <a:ln w="127000">
            <a:solidFill>
              <a:srgbClr val="7030A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D0D8BE4D-6AA4-A060-6534-E0904CCBD17A}"/>
              </a:ext>
            </a:extLst>
          </p:cNvPr>
          <p:cNvCxnSpPr>
            <a:cxnSpLocks/>
          </p:cNvCxnSpPr>
          <p:nvPr/>
        </p:nvCxnSpPr>
        <p:spPr>
          <a:xfrm flipH="1">
            <a:off x="5652120" y="2957411"/>
            <a:ext cx="517596" cy="0"/>
          </a:xfrm>
          <a:prstGeom prst="straightConnector1">
            <a:avLst/>
          </a:prstGeom>
          <a:ln w="1270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Nadpis 1">
            <a:extLst>
              <a:ext uri="{FF2B5EF4-FFF2-40B4-BE49-F238E27FC236}">
                <a16:creationId xmlns:a16="http://schemas.microsoft.com/office/drawing/2014/main" id="{B08269F3-2B7C-7682-BAE0-4CF5710F1302}"/>
              </a:ext>
            </a:extLst>
          </p:cNvPr>
          <p:cNvSpPr txBox="1">
            <a:spLocks/>
          </p:cNvSpPr>
          <p:nvPr/>
        </p:nvSpPr>
        <p:spPr>
          <a:xfrm>
            <a:off x="3997665" y="3313043"/>
            <a:ext cx="976453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91679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69B7134-376A-4342-19B0-AB5626636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33"/>
          <a:stretch/>
        </p:blipFill>
        <p:spPr>
          <a:xfrm>
            <a:off x="0" y="2216889"/>
            <a:ext cx="5076056" cy="29682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22F14EB-B4C7-2237-C1A5-292B53C4A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5" y="3414631"/>
            <a:ext cx="5076055" cy="285528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1AF9AA1-2658-4B22-B08D-AF7DC24183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051"/>
          <a:stretch/>
        </p:blipFill>
        <p:spPr>
          <a:xfrm rot="10800000">
            <a:off x="-4564" y="908720"/>
            <a:ext cx="9144000" cy="5949280"/>
          </a:xfrm>
          <a:prstGeom prst="rect">
            <a:avLst/>
          </a:prstGeom>
        </p:spPr>
      </p:pic>
      <p:sp>
        <p:nvSpPr>
          <p:cNvPr id="20" name="Nadpis 1"/>
          <p:cNvSpPr txBox="1">
            <a:spLocks/>
          </p:cNvSpPr>
          <p:nvPr/>
        </p:nvSpPr>
        <p:spPr>
          <a:xfrm>
            <a:off x="85192" y="803213"/>
            <a:ext cx="8964488" cy="59492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SzPct val="100000"/>
            </a:pPr>
            <a:r>
              <a:rPr lang="cs-CZ" sz="2800" b="1" dirty="0">
                <a:solidFill>
                  <a:schemeClr val="bg1"/>
                </a:solidFill>
              </a:rPr>
              <a:t>Ing. Walter Fiedler, DIAMO, s. p.</a:t>
            </a:r>
          </a:p>
          <a:p>
            <a:pPr>
              <a:lnSpc>
                <a:spcPct val="150000"/>
              </a:lnSpc>
              <a:buSzPct val="100000"/>
            </a:pPr>
            <a:r>
              <a:rPr lang="cs-CZ" sz="2800" b="1" dirty="0">
                <a:solidFill>
                  <a:schemeClr val="bg1"/>
                </a:solidFill>
              </a:rPr>
              <a:t>Ing. Petr Neumann, DIAMO, s. p.</a:t>
            </a:r>
          </a:p>
          <a:p>
            <a:pPr>
              <a:lnSpc>
                <a:spcPct val="150000"/>
              </a:lnSpc>
              <a:buSzPct val="100000"/>
            </a:pPr>
            <a:r>
              <a:rPr lang="cs-CZ" sz="2800" b="1" dirty="0">
                <a:solidFill>
                  <a:schemeClr val="bg1"/>
                </a:solidFill>
              </a:rPr>
              <a:t>Ing. Jan Leníček, VRV a.s.</a:t>
            </a:r>
          </a:p>
          <a:p>
            <a:pPr>
              <a:lnSpc>
                <a:spcPct val="150000"/>
              </a:lnSpc>
              <a:buSzPct val="100000"/>
            </a:pPr>
            <a:endParaRPr lang="cs-CZ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SzPct val="100000"/>
            </a:pPr>
            <a:endParaRPr lang="cs-CZ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SzPct val="100000"/>
            </a:pPr>
            <a:endParaRPr lang="cs-CZ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SzPct val="100000"/>
            </a:pPr>
            <a:endParaRPr lang="cs-CZ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SzPct val="100000"/>
            </a:pPr>
            <a:endParaRPr lang="cs-CZ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SzPct val="100000"/>
            </a:pPr>
            <a:r>
              <a:rPr lang="cs-CZ" sz="2800" b="1" dirty="0">
                <a:solidFill>
                  <a:schemeClr val="bg1"/>
                </a:solidFill>
              </a:rPr>
              <a:t>DĚKUJEME ZA POZORNOST</a:t>
            </a:r>
          </a:p>
          <a:p>
            <a:pPr>
              <a:lnSpc>
                <a:spcPct val="150000"/>
              </a:lnSpc>
              <a:buSzPct val="100000"/>
            </a:pP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98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20000"/>
                <a:lumOff val="80000"/>
              </a:schemeClr>
            </a:gs>
            <a:gs pos="2000">
              <a:schemeClr val="bg2">
                <a:tint val="80000"/>
                <a:satMod val="300000"/>
                <a:lumMod val="53000"/>
                <a:lumOff val="47000"/>
                <a:alpha val="6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>
            <a:extLst>
              <a:ext uri="{FF2B5EF4-FFF2-40B4-BE49-F238E27FC236}">
                <a16:creationId xmlns:a16="http://schemas.microsoft.com/office/drawing/2014/main" id="{EBFA54E8-4BE6-9D8E-27B2-516DB0F8F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70911"/>
          <a:stretch/>
        </p:blipFill>
        <p:spPr>
          <a:xfrm>
            <a:off x="1590388" y="4721542"/>
            <a:ext cx="6330064" cy="2067642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C7CBD2EB-B742-4B7E-9F1B-CCC9241CD1B6}"/>
              </a:ext>
            </a:extLst>
          </p:cNvPr>
          <p:cNvSpPr txBox="1">
            <a:spLocks/>
          </p:cNvSpPr>
          <p:nvPr/>
        </p:nvSpPr>
        <p:spPr>
          <a:xfrm>
            <a:off x="1259632" y="35135"/>
            <a:ext cx="6264696" cy="822066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pl-PL" sz="2800" b="1" dirty="0">
                <a:solidFill>
                  <a:schemeClr val="bg1"/>
                </a:solidFill>
              </a:rPr>
              <a:t>USNESENÍ VLÁDY ČR </a:t>
            </a:r>
          </a:p>
          <a:p>
            <a:pPr>
              <a:buSzPct val="100000"/>
            </a:pPr>
            <a:r>
              <a:rPr lang="pl-PL" sz="2400" b="1" dirty="0">
                <a:solidFill>
                  <a:schemeClr val="bg1"/>
                </a:solidFill>
              </a:rPr>
              <a:t>č. 344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FC72F949-082A-42FA-E5DE-EBABBA2BFF9D}"/>
              </a:ext>
            </a:extLst>
          </p:cNvPr>
          <p:cNvSpPr txBox="1">
            <a:spLocks/>
          </p:cNvSpPr>
          <p:nvPr/>
        </p:nvSpPr>
        <p:spPr>
          <a:xfrm>
            <a:off x="3688569" y="980728"/>
            <a:ext cx="1800200" cy="504056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pl-PL" sz="2800" b="1" dirty="0">
                <a:solidFill>
                  <a:schemeClr val="bg1"/>
                </a:solidFill>
              </a:rPr>
              <a:t>MPO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54AB1E36-87FB-8D55-AEAC-181C63659283}"/>
              </a:ext>
            </a:extLst>
          </p:cNvPr>
          <p:cNvSpPr txBox="1">
            <a:spLocks/>
          </p:cNvSpPr>
          <p:nvPr/>
        </p:nvSpPr>
        <p:spPr>
          <a:xfrm>
            <a:off x="786545" y="978910"/>
            <a:ext cx="1800199" cy="488308"/>
          </a:xfrm>
          <a:prstGeom prst="rect">
            <a:avLst/>
          </a:prstGeom>
          <a:solidFill>
            <a:srgbClr val="0070C0">
              <a:alpha val="65000"/>
            </a:srgbClr>
          </a:solidFill>
          <a:ln w="12700">
            <a:solidFill>
              <a:schemeClr val="bg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pl-PL" sz="2400" b="1" dirty="0">
                <a:solidFill>
                  <a:schemeClr val="bg1"/>
                </a:solidFill>
              </a:rPr>
              <a:t>MZE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A62A10D3-26D0-0F02-E78D-A2D04393F0E5}"/>
              </a:ext>
            </a:extLst>
          </p:cNvPr>
          <p:cNvSpPr txBox="1">
            <a:spLocks/>
          </p:cNvSpPr>
          <p:nvPr/>
        </p:nvSpPr>
        <p:spPr>
          <a:xfrm>
            <a:off x="6557260" y="978909"/>
            <a:ext cx="1800200" cy="505875"/>
          </a:xfrm>
          <a:prstGeom prst="rect">
            <a:avLst/>
          </a:prstGeom>
          <a:solidFill>
            <a:srgbClr val="00B050">
              <a:alpha val="65000"/>
            </a:srgbClr>
          </a:solidFill>
          <a:ln w="12700">
            <a:solidFill>
              <a:schemeClr val="bg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pl-PL" sz="2400" b="1" dirty="0">
                <a:solidFill>
                  <a:schemeClr val="bg1"/>
                </a:solidFill>
              </a:rPr>
              <a:t>MŽP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29FCA35F-E34D-5FEF-83D2-511867641DA0}"/>
              </a:ext>
            </a:extLst>
          </p:cNvPr>
          <p:cNvSpPr txBox="1">
            <a:spLocks/>
          </p:cNvSpPr>
          <p:nvPr/>
        </p:nvSpPr>
        <p:spPr>
          <a:xfrm>
            <a:off x="107505" y="2554491"/>
            <a:ext cx="8928991" cy="1229211"/>
          </a:xfrm>
          <a:prstGeom prst="rect">
            <a:avLst/>
          </a:prstGeom>
          <a:gradFill>
            <a:gsLst>
              <a:gs pos="94000">
                <a:srgbClr val="0070C0"/>
              </a:gs>
              <a:gs pos="18000">
                <a:srgbClr val="00B050"/>
              </a:gs>
              <a:gs pos="51000">
                <a:schemeClr val="accent6">
                  <a:lumMod val="75000"/>
                </a:schemeClr>
              </a:gs>
            </a:gsLst>
            <a:lin ang="6600000" scaled="0"/>
          </a:gradFill>
          <a:ln w="12700">
            <a:solidFill>
              <a:schemeClr val="bg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pl-PL" sz="2400" b="1" dirty="0">
                <a:solidFill>
                  <a:schemeClr val="bg1"/>
                </a:solidFill>
              </a:rPr>
              <a:t>DO PROSINCE 2022 - ZPRACOVÁNÍ MULTIKRITERIÁLNÍ POSOUZENÍ OPTIMÁLNÍHO ŘEŠENÍ PLÁNOVANÝCH HYDRICKÝCH REKULTIVACÍ ZBYTKOVÝCH JAM</a:t>
            </a:r>
            <a:endParaRPr lang="cs-CZ" sz="2400" b="1" dirty="0">
              <a:solidFill>
                <a:schemeClr val="bg1"/>
              </a:solidFill>
            </a:endParaRP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7B3FE5CD-7A74-3025-5FF6-F94BED6BF451}"/>
              </a:ext>
            </a:extLst>
          </p:cNvPr>
          <p:cNvCxnSpPr>
            <a:cxnSpLocks/>
            <a:stCxn id="13" idx="1"/>
            <a:endCxn id="14" idx="3"/>
          </p:cNvCxnSpPr>
          <p:nvPr/>
        </p:nvCxnSpPr>
        <p:spPr>
          <a:xfrm flipH="1" flipV="1">
            <a:off x="2586744" y="1223064"/>
            <a:ext cx="1101825" cy="9692"/>
          </a:xfrm>
          <a:prstGeom prst="straightConnector1">
            <a:avLst/>
          </a:prstGeom>
          <a:ln w="635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847E8D82-EBE8-75F1-B039-A3985D3BEE01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 flipV="1">
            <a:off x="5488769" y="1231847"/>
            <a:ext cx="1068491" cy="909"/>
          </a:xfrm>
          <a:prstGeom prst="straightConnector1">
            <a:avLst/>
          </a:prstGeom>
          <a:ln w="635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Nadpis 1">
            <a:extLst>
              <a:ext uri="{FF2B5EF4-FFF2-40B4-BE49-F238E27FC236}">
                <a16:creationId xmlns:a16="http://schemas.microsoft.com/office/drawing/2014/main" id="{29A72688-136A-C72C-C96F-E086AE56ED48}"/>
              </a:ext>
            </a:extLst>
          </p:cNvPr>
          <p:cNvSpPr txBox="1">
            <a:spLocks/>
          </p:cNvSpPr>
          <p:nvPr/>
        </p:nvSpPr>
        <p:spPr>
          <a:xfrm>
            <a:off x="107504" y="3856578"/>
            <a:ext cx="8928991" cy="792088"/>
          </a:xfrm>
          <a:prstGeom prst="rect">
            <a:avLst/>
          </a:prstGeom>
          <a:gradFill>
            <a:gsLst>
              <a:gs pos="73000">
                <a:srgbClr val="0070C0"/>
              </a:gs>
              <a:gs pos="7000">
                <a:srgbClr val="00B050"/>
              </a:gs>
              <a:gs pos="29000">
                <a:schemeClr val="accent6">
                  <a:lumMod val="75000"/>
                </a:schemeClr>
              </a:gs>
            </a:gsLst>
            <a:lin ang="6600000" scaled="0"/>
          </a:gradFill>
          <a:ln w="12700">
            <a:solidFill>
              <a:schemeClr val="bg1"/>
            </a:solidFill>
          </a:ln>
        </p:spPr>
        <p:txBody>
          <a:bodyPr/>
          <a:lstStyle>
            <a:defPPr>
              <a:defRPr lang="cs-CZ"/>
            </a:defPPr>
            <a:lvl1pPr>
              <a:spcBef>
                <a:spcPct val="0"/>
              </a:spcBef>
              <a:buSzPct val="100000"/>
              <a:buNone/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/>
              <a:t>DO DUBNA 2023 - PŘEDLOŽIT VLÁDĚ NÁVRH OPTIMÁLNÍHO ŘEŠENÍ PLÁNOVANÝCH HYDRICKÝCH REKULTIVACÍ ZBYTKOVÝCH JAM</a:t>
            </a:r>
            <a:endParaRPr lang="cs-CZ" dirty="0"/>
          </a:p>
        </p:txBody>
      </p:sp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0EB4932E-CBB1-CAD6-530D-00386718F8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9354" y="1515064"/>
            <a:ext cx="918628" cy="9186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EE8457-C5CA-E222-356B-29F5782D0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93" y="1533390"/>
            <a:ext cx="1800199" cy="90996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31BB1F3-8DB9-AAB3-1101-93D16D6E04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2"/>
          <a:stretch/>
        </p:blipFill>
        <p:spPr>
          <a:xfrm>
            <a:off x="787505" y="1528437"/>
            <a:ext cx="1799239" cy="90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48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D5F32656-F505-8FFA-C12D-041E901F3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328"/>
            <a:ext cx="9144000" cy="598373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CF5DA1CD-6AE0-4507-928C-380C0D3D959A}"/>
              </a:ext>
            </a:extLst>
          </p:cNvPr>
          <p:cNvSpPr txBox="1">
            <a:spLocks/>
          </p:cNvSpPr>
          <p:nvPr/>
        </p:nvSpPr>
        <p:spPr>
          <a:xfrm>
            <a:off x="5107571" y="1916832"/>
            <a:ext cx="1547665" cy="67696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lom Bílina – </a:t>
            </a:r>
            <a:r>
              <a:rPr lang="cs-CZ"/>
              <a:t>jezero Bílina</a:t>
            </a:r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9723949-0B7B-42CC-8294-9FB382E8D302}"/>
              </a:ext>
            </a:extLst>
          </p:cNvPr>
          <p:cNvSpPr txBox="1">
            <a:spLocks/>
          </p:cNvSpPr>
          <p:nvPr/>
        </p:nvSpPr>
        <p:spPr>
          <a:xfrm>
            <a:off x="2938170" y="4941167"/>
            <a:ext cx="1691679" cy="67696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lom Vršany – jezero Vršany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5D4FC2DC-E404-48EC-A938-3FA009F00A1D}"/>
              </a:ext>
            </a:extLst>
          </p:cNvPr>
          <p:cNvSpPr txBox="1">
            <a:spLocks/>
          </p:cNvSpPr>
          <p:nvPr/>
        </p:nvSpPr>
        <p:spPr>
          <a:xfrm>
            <a:off x="2927210" y="2440451"/>
            <a:ext cx="1691669" cy="67880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lom ČSA – </a:t>
            </a:r>
            <a:r>
              <a:rPr lang="cs-CZ"/>
              <a:t>jezero ČSA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3B01707-C706-43F3-B91B-833D9FBF925E}"/>
              </a:ext>
            </a:extLst>
          </p:cNvPr>
          <p:cNvSpPr txBox="1">
            <a:spLocks/>
          </p:cNvSpPr>
          <p:nvPr/>
        </p:nvSpPr>
        <p:spPr>
          <a:xfrm>
            <a:off x="234596" y="6011919"/>
            <a:ext cx="2520278" cy="64093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 Nástup Tušimice – jezero Libouš</a:t>
            </a:r>
            <a:endParaRPr lang="cs-CZ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8741B3D-2529-4D0D-A58E-68FE78E4AC2A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881404" y="2593793"/>
            <a:ext cx="0" cy="36004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66D4197-C451-481A-BF30-3EC6AFF0DCB2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784010" y="4552238"/>
            <a:ext cx="0" cy="38892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12E0F808-5F0A-441B-BC95-E1290C7D6C4C}"/>
              </a:ext>
            </a:extLst>
          </p:cNvPr>
          <p:cNvCxnSpPr>
            <a:cxnSpLocks/>
          </p:cNvCxnSpPr>
          <p:nvPr/>
        </p:nvCxnSpPr>
        <p:spPr>
          <a:xfrm>
            <a:off x="3833664" y="3119255"/>
            <a:ext cx="0" cy="38892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B689825-E97C-4A62-9091-B0847BF49542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494735" y="4981714"/>
            <a:ext cx="0" cy="103020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Nadpis 1">
            <a:extLst>
              <a:ext uri="{FF2B5EF4-FFF2-40B4-BE49-F238E27FC236}">
                <a16:creationId xmlns:a16="http://schemas.microsoft.com/office/drawing/2014/main" id="{2F3777A0-68C6-474E-A49C-874177F791D5}"/>
              </a:ext>
            </a:extLst>
          </p:cNvPr>
          <p:cNvSpPr txBox="1">
            <a:spLocks/>
          </p:cNvSpPr>
          <p:nvPr/>
        </p:nvSpPr>
        <p:spPr>
          <a:xfrm>
            <a:off x="6651405" y="5842244"/>
            <a:ext cx="2430016" cy="93610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Severočeská hnědouhelná pánev</a:t>
            </a:r>
          </a:p>
          <a:p>
            <a:r>
              <a:rPr lang="cs-CZ" dirty="0"/>
              <a:t>Ústecký kraj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627CAA9-DDB4-4042-4F8E-DB173EEDEFEC}"/>
              </a:ext>
            </a:extLst>
          </p:cNvPr>
          <p:cNvSpPr/>
          <p:nvPr/>
        </p:nvSpPr>
        <p:spPr>
          <a:xfrm>
            <a:off x="2868338" y="2060848"/>
            <a:ext cx="1811165" cy="39510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D4368C06-8421-B807-CF0F-D068C7F8B6CB}"/>
              </a:ext>
            </a:extLst>
          </p:cNvPr>
          <p:cNvSpPr/>
          <p:nvPr/>
        </p:nvSpPr>
        <p:spPr>
          <a:xfrm>
            <a:off x="4979275" y="1819317"/>
            <a:ext cx="1789476" cy="21857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E438EE5-34E6-4FF9-1ADF-9766C9812745}"/>
              </a:ext>
            </a:extLst>
          </p:cNvPr>
          <p:cNvSpPr/>
          <p:nvPr/>
        </p:nvSpPr>
        <p:spPr>
          <a:xfrm>
            <a:off x="180844" y="4525254"/>
            <a:ext cx="2645023" cy="21857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835C33B-B62C-A232-4234-3D14FAB6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04" y="3453175"/>
            <a:ext cx="852200" cy="515683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50498374-E5B2-CFD6-1898-8C53ECA23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651374"/>
            <a:ext cx="1025857" cy="327298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E6A9CFE2-133C-47D6-D8E6-78A4EEEC6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64" y="2090583"/>
            <a:ext cx="1292088" cy="329457"/>
          </a:xfrm>
          <a:prstGeom prst="rect">
            <a:avLst/>
          </a:prstGeom>
        </p:spPr>
      </p:pic>
      <p:sp>
        <p:nvSpPr>
          <p:cNvPr id="32" name="Obdélník 31">
            <a:extLst>
              <a:ext uri="{FF2B5EF4-FFF2-40B4-BE49-F238E27FC236}">
                <a16:creationId xmlns:a16="http://schemas.microsoft.com/office/drawing/2014/main" id="{C80427C9-6788-0D2D-65C4-A43D1D50ED7F}"/>
              </a:ext>
            </a:extLst>
          </p:cNvPr>
          <p:cNvSpPr/>
          <p:nvPr/>
        </p:nvSpPr>
        <p:spPr>
          <a:xfrm>
            <a:off x="4543988" y="3501076"/>
            <a:ext cx="554641" cy="67696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113343E-F0CA-58D6-8C97-31F9306D01BC}"/>
              </a:ext>
            </a:extLst>
          </p:cNvPr>
          <p:cNvSpPr/>
          <p:nvPr/>
        </p:nvSpPr>
        <p:spPr>
          <a:xfrm>
            <a:off x="7148107" y="2248534"/>
            <a:ext cx="1456340" cy="67696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A28D4EC8-BA91-061E-A676-30B51620A8FD}"/>
              </a:ext>
            </a:extLst>
          </p:cNvPr>
          <p:cNvSpPr txBox="1">
            <a:spLocks/>
          </p:cNvSpPr>
          <p:nvPr/>
        </p:nvSpPr>
        <p:spPr>
          <a:xfrm>
            <a:off x="6840347" y="1480836"/>
            <a:ext cx="2052133" cy="67696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lom Chabařovice – jezero Milada</a:t>
            </a:r>
          </a:p>
        </p:txBody>
      </p: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3A7E1B1A-5262-178C-7C7D-8AF8CC249E62}"/>
              </a:ext>
            </a:extLst>
          </p:cNvPr>
          <p:cNvCxnSpPr>
            <a:cxnSpLocks/>
          </p:cNvCxnSpPr>
          <p:nvPr/>
        </p:nvCxnSpPr>
        <p:spPr>
          <a:xfrm>
            <a:off x="7614180" y="2157797"/>
            <a:ext cx="0" cy="43599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Nadpis 1">
            <a:extLst>
              <a:ext uri="{FF2B5EF4-FFF2-40B4-BE49-F238E27FC236}">
                <a16:creationId xmlns:a16="http://schemas.microsoft.com/office/drawing/2014/main" id="{C1B72666-9975-FF46-0E7F-1F7763A4B337}"/>
              </a:ext>
            </a:extLst>
          </p:cNvPr>
          <p:cNvSpPr txBox="1">
            <a:spLocks/>
          </p:cNvSpPr>
          <p:nvPr/>
        </p:nvSpPr>
        <p:spPr>
          <a:xfrm>
            <a:off x="5310337" y="4139885"/>
            <a:ext cx="2197170" cy="67696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     lom Most</a:t>
            </a:r>
          </a:p>
          <a:p>
            <a:pPr algn="l"/>
            <a:r>
              <a:rPr lang="cs-CZ" dirty="0"/>
              <a:t>– jezero Most</a:t>
            </a:r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6BBE20F5-60EB-375C-74AC-F2A80F900F6D}"/>
              </a:ext>
            </a:extLst>
          </p:cNvPr>
          <p:cNvCxnSpPr>
            <a:cxnSpLocks/>
          </p:cNvCxnSpPr>
          <p:nvPr/>
        </p:nvCxnSpPr>
        <p:spPr>
          <a:xfrm flipH="1">
            <a:off x="5097026" y="4178037"/>
            <a:ext cx="213311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fický objekt 46">
            <a:extLst>
              <a:ext uri="{FF2B5EF4-FFF2-40B4-BE49-F238E27FC236}">
                <a16:creationId xmlns:a16="http://schemas.microsoft.com/office/drawing/2014/main" id="{734CFFE3-7226-A074-4964-B32E8A3F31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3990" y="2309248"/>
            <a:ext cx="569090" cy="569090"/>
          </a:xfrm>
          <a:prstGeom prst="rect">
            <a:avLst/>
          </a:prstGeom>
        </p:spPr>
      </p:pic>
      <p:pic>
        <p:nvPicPr>
          <p:cNvPr id="48" name="Grafický objekt 47">
            <a:extLst>
              <a:ext uri="{FF2B5EF4-FFF2-40B4-BE49-F238E27FC236}">
                <a16:creationId xmlns:a16="http://schemas.microsoft.com/office/drawing/2014/main" id="{6C326DED-6275-3F82-8C1F-C94DA2604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95946" y="4203158"/>
            <a:ext cx="569090" cy="569090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AF8D7CC4-8D5D-1E35-F96D-7A1766BF4B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4" y="908720"/>
            <a:ext cx="2364986" cy="1424690"/>
          </a:xfrm>
          <a:prstGeom prst="rect">
            <a:avLst/>
          </a:prstGeom>
        </p:spPr>
      </p:pic>
      <p:sp>
        <p:nvSpPr>
          <p:cNvPr id="53" name="Ovál 52">
            <a:extLst>
              <a:ext uri="{FF2B5EF4-FFF2-40B4-BE49-F238E27FC236}">
                <a16:creationId xmlns:a16="http://schemas.microsoft.com/office/drawing/2014/main" id="{92EC98D9-BC2C-97C6-678D-D5E6F3A037C5}"/>
              </a:ext>
            </a:extLst>
          </p:cNvPr>
          <p:cNvSpPr/>
          <p:nvPr/>
        </p:nvSpPr>
        <p:spPr>
          <a:xfrm>
            <a:off x="298886" y="980728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Nadpis 1">
            <a:extLst>
              <a:ext uri="{FF2B5EF4-FFF2-40B4-BE49-F238E27FC236}">
                <a16:creationId xmlns:a16="http://schemas.microsoft.com/office/drawing/2014/main" id="{94171233-5A20-9B6E-24E6-1CED89FEA308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056784" cy="661632"/>
          </a:xfrm>
          <a:prstGeom prst="rect">
            <a:avLst/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Stávající lomy – budoucí jezera v SHP</a:t>
            </a:r>
          </a:p>
          <a:p>
            <a:r>
              <a:rPr lang="cs-CZ" dirty="0"/>
              <a:t>SOUČASNOST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7D19F3E3-FE5F-0E89-3A7E-70A8BEFE4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58" y="4561477"/>
            <a:ext cx="852200" cy="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74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4D61129E-42E1-3E93-9DC3-C2E39B4C8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45"/>
          <a:stretch/>
        </p:blipFill>
        <p:spPr>
          <a:xfrm>
            <a:off x="5005281" y="3879916"/>
            <a:ext cx="4031910" cy="2898589"/>
          </a:xfrm>
          <a:prstGeom prst="rect">
            <a:avLst/>
          </a:prstGeom>
        </p:spPr>
      </p:pic>
      <p:sp>
        <p:nvSpPr>
          <p:cNvPr id="39" name="Nadpis 1">
            <a:extLst>
              <a:ext uri="{FF2B5EF4-FFF2-40B4-BE49-F238E27FC236}">
                <a16:creationId xmlns:a16="http://schemas.microsoft.com/office/drawing/2014/main" id="{2F3777A0-68C6-474E-A49C-874177F791D5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056784" cy="661632"/>
          </a:xfrm>
          <a:prstGeom prst="rect">
            <a:avLst/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ukončení těžby uhlí – rekultivace území dotčeného těžbou</a:t>
            </a:r>
          </a:p>
          <a:p>
            <a:r>
              <a:rPr lang="cs-CZ" dirty="0"/>
              <a:t>POČÁTEK HYDRICKÉ REKULTIVACE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2313A00-2CCB-D289-F1B7-80F706FBB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" y="933905"/>
            <a:ext cx="4860032" cy="29186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F9FC34D-18D9-E54F-1543-98521ACD2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8" y="3877941"/>
            <a:ext cx="4860033" cy="291860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6CFDFEA-F886-F137-B194-B36302A06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873" y="933905"/>
            <a:ext cx="4011318" cy="29186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0BFF29B4-AA95-9814-3480-352E92C65E9D}"/>
              </a:ext>
            </a:extLst>
          </p:cNvPr>
          <p:cNvSpPr/>
          <p:nvPr/>
        </p:nvSpPr>
        <p:spPr>
          <a:xfrm>
            <a:off x="3059834" y="4244372"/>
            <a:ext cx="1800200" cy="21201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8CB73A61-2A68-3D68-1FDC-03544ED29C21}"/>
              </a:ext>
            </a:extLst>
          </p:cNvPr>
          <p:cNvSpPr txBox="1">
            <a:spLocks/>
          </p:cNvSpPr>
          <p:nvPr/>
        </p:nvSpPr>
        <p:spPr>
          <a:xfrm>
            <a:off x="5148065" y="1052735"/>
            <a:ext cx="3816424" cy="1335069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dirty="0"/>
              <a:t>- GREENDEAL</a:t>
            </a:r>
          </a:p>
          <a:p>
            <a:pPr algn="l"/>
            <a:r>
              <a:rPr lang="cs-CZ" sz="1600" dirty="0"/>
              <a:t>- ENERGETICKÁ SOBĚSTAČNOST </a:t>
            </a:r>
          </a:p>
          <a:p>
            <a:pPr algn="l"/>
            <a:r>
              <a:rPr lang="cs-CZ" sz="1600" dirty="0"/>
              <a:t>- EKONOMIKA TĚŽBY</a:t>
            </a:r>
          </a:p>
          <a:p>
            <a:pPr algn="l"/>
            <a:r>
              <a:rPr lang="cs-CZ" sz="1600" dirty="0"/>
              <a:t>- EKOLOGICKÉ LIMITY TĚŽBY</a:t>
            </a:r>
          </a:p>
          <a:p>
            <a:pPr algn="l"/>
            <a:r>
              <a:rPr lang="cs-CZ" sz="1600" dirty="0"/>
              <a:t>- ……….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5BF10A0C-A0B1-BE1D-8425-935C61A2E2C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860034" y="5304437"/>
            <a:ext cx="1080118" cy="0"/>
          </a:xfrm>
          <a:prstGeom prst="straightConnector1">
            <a:avLst/>
          </a:prstGeom>
          <a:ln w="190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360F569C-BEB2-CED3-9E56-5CDB3DDC7E28}"/>
              </a:ext>
            </a:extLst>
          </p:cNvPr>
          <p:cNvSpPr txBox="1">
            <a:spLocks/>
          </p:cNvSpPr>
          <p:nvPr/>
        </p:nvSpPr>
        <p:spPr>
          <a:xfrm>
            <a:off x="5940152" y="5126032"/>
            <a:ext cx="2444809" cy="356809"/>
          </a:xfrm>
          <a:prstGeom prst="rect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dirty="0"/>
              <a:t>- DISPONIBILITA VODY</a:t>
            </a:r>
          </a:p>
        </p:txBody>
      </p:sp>
      <p:cxnSp>
        <p:nvCxnSpPr>
          <p:cNvPr id="19" name="Spojnice: pravoúhlá 18">
            <a:extLst>
              <a:ext uri="{FF2B5EF4-FFF2-40B4-BE49-F238E27FC236}">
                <a16:creationId xmlns:a16="http://schemas.microsoft.com/office/drawing/2014/main" id="{F3764AC2-E7EE-B987-5015-1AD9D7074FE2}"/>
              </a:ext>
            </a:extLst>
          </p:cNvPr>
          <p:cNvCxnSpPr>
            <a:cxnSpLocks/>
          </p:cNvCxnSpPr>
          <p:nvPr/>
        </p:nvCxnSpPr>
        <p:spPr>
          <a:xfrm rot="5400000">
            <a:off x="4099914" y="3052206"/>
            <a:ext cx="1856568" cy="527765"/>
          </a:xfrm>
          <a:prstGeom prst="bentConnector3">
            <a:avLst>
              <a:gd name="adj1" fmla="val 50000"/>
            </a:avLst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63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18C2186-21AA-33BC-E613-F589AEDE5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086"/>
            <a:ext cx="9144000" cy="5872914"/>
          </a:xfrm>
          <a:prstGeom prst="rect">
            <a:avLst/>
          </a:prstGeom>
        </p:spPr>
      </p:pic>
      <p:sp>
        <p:nvSpPr>
          <p:cNvPr id="39" name="Nadpis 1">
            <a:extLst>
              <a:ext uri="{FF2B5EF4-FFF2-40B4-BE49-F238E27FC236}">
                <a16:creationId xmlns:a16="http://schemas.microsoft.com/office/drawing/2014/main" id="{2F3777A0-68C6-474E-A49C-874177F791D5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056784" cy="661632"/>
          </a:xfrm>
          <a:prstGeom prst="rect">
            <a:avLst/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ukončení těžby uhlí – objemy jezer</a:t>
            </a:r>
          </a:p>
          <a:p>
            <a:r>
              <a:rPr lang="cs-CZ" dirty="0"/>
              <a:t>POČÁTEK HYDRICKÉ REKULTIVACE „</a:t>
            </a:r>
            <a:r>
              <a:rPr lang="cs-CZ" dirty="0">
                <a:solidFill>
                  <a:srgbClr val="0070C0"/>
                </a:solidFill>
              </a:rPr>
              <a:t>2030</a:t>
            </a:r>
            <a:r>
              <a:rPr lang="cs-CZ" dirty="0"/>
              <a:t>, </a:t>
            </a:r>
            <a:r>
              <a:rPr lang="cs-CZ" dirty="0">
                <a:solidFill>
                  <a:srgbClr val="00B050"/>
                </a:solidFill>
              </a:rPr>
              <a:t>2038</a:t>
            </a:r>
            <a:r>
              <a:rPr lang="cs-CZ" dirty="0"/>
              <a:t>,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SPSaR</a:t>
            </a:r>
            <a:r>
              <a:rPr lang="cs-CZ" dirty="0"/>
              <a:t>“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CDF4F6EA-06AE-390C-9B0E-C19DA3EC0BA4}"/>
              </a:ext>
            </a:extLst>
          </p:cNvPr>
          <p:cNvSpPr txBox="1">
            <a:spLocks/>
          </p:cNvSpPr>
          <p:nvPr/>
        </p:nvSpPr>
        <p:spPr>
          <a:xfrm>
            <a:off x="3245953" y="1412776"/>
            <a:ext cx="1440160" cy="36004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jezero ČSA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42BCFDE2-C4A3-67A6-AB08-3180E44F8399}"/>
              </a:ext>
            </a:extLst>
          </p:cNvPr>
          <p:cNvSpPr txBox="1">
            <a:spLocks/>
          </p:cNvSpPr>
          <p:nvPr/>
        </p:nvSpPr>
        <p:spPr>
          <a:xfrm>
            <a:off x="4499874" y="4584619"/>
            <a:ext cx="1836202" cy="40184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jezero Vršany</a:t>
            </a: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4ACA55A8-4842-EC14-6948-32A4913F1947}"/>
              </a:ext>
            </a:extLst>
          </p:cNvPr>
          <p:cNvSpPr txBox="1">
            <a:spLocks/>
          </p:cNvSpPr>
          <p:nvPr/>
        </p:nvSpPr>
        <p:spPr>
          <a:xfrm>
            <a:off x="7236297" y="2714923"/>
            <a:ext cx="1584176" cy="40184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jezero Bílina</a:t>
            </a:r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C15F5E9F-2D62-FFA7-FD2B-EE120632F24D}"/>
              </a:ext>
            </a:extLst>
          </p:cNvPr>
          <p:cNvSpPr txBox="1">
            <a:spLocks/>
          </p:cNvSpPr>
          <p:nvPr/>
        </p:nvSpPr>
        <p:spPr>
          <a:xfrm>
            <a:off x="395536" y="4631870"/>
            <a:ext cx="1728192" cy="40184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jezero Libouš</a:t>
            </a: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A812DAF1-8FFB-0CED-AFB9-CD7CA13BC402}"/>
              </a:ext>
            </a:extLst>
          </p:cNvPr>
          <p:cNvSpPr txBox="1">
            <a:spLocks/>
          </p:cNvSpPr>
          <p:nvPr/>
        </p:nvSpPr>
        <p:spPr>
          <a:xfrm>
            <a:off x="3923928" y="5341050"/>
            <a:ext cx="4968551" cy="483994"/>
          </a:xfrm>
          <a:prstGeom prst="rect">
            <a:avLst/>
          </a:prstGeom>
          <a:solidFill>
            <a:schemeClr val="tx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400" dirty="0"/>
              <a:t>CELKOVÝ OBJEM: ~ 1.3 mld.m</a:t>
            </a:r>
            <a:r>
              <a:rPr lang="cs-CZ" sz="2400" baseline="30000" dirty="0"/>
              <a:t>3</a:t>
            </a:r>
          </a:p>
        </p:txBody>
      </p:sp>
      <p:sp>
        <p:nvSpPr>
          <p:cNvPr id="30" name="Nadpis 1">
            <a:extLst>
              <a:ext uri="{FF2B5EF4-FFF2-40B4-BE49-F238E27FC236}">
                <a16:creationId xmlns:a16="http://schemas.microsoft.com/office/drawing/2014/main" id="{F301D710-6B7E-4995-99AD-AA0BB7ED79C8}"/>
              </a:ext>
            </a:extLst>
          </p:cNvPr>
          <p:cNvSpPr txBox="1">
            <a:spLocks/>
          </p:cNvSpPr>
          <p:nvPr/>
        </p:nvSpPr>
        <p:spPr>
          <a:xfrm>
            <a:off x="3923928" y="5943701"/>
            <a:ext cx="4968549" cy="707254"/>
          </a:xfrm>
          <a:prstGeom prst="rect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?KÓTA HLADINY?</a:t>
            </a:r>
          </a:p>
          <a:p>
            <a:r>
              <a:rPr lang="cs-CZ" sz="2000" dirty="0"/>
              <a:t>?ZPŮSOB NAPOUŠTĚNÍ?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255DAC5-DDEE-B076-67D7-D9BAFCA3D9E4}"/>
              </a:ext>
            </a:extLst>
          </p:cNvPr>
          <p:cNvSpPr/>
          <p:nvPr/>
        </p:nvSpPr>
        <p:spPr>
          <a:xfrm>
            <a:off x="180844" y="4525254"/>
            <a:ext cx="2645023" cy="21857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9C1CF31-6E8B-9F4C-173E-8B41017313CF}"/>
              </a:ext>
            </a:extLst>
          </p:cNvPr>
          <p:cNvSpPr/>
          <p:nvPr/>
        </p:nvSpPr>
        <p:spPr>
          <a:xfrm>
            <a:off x="7092280" y="1124744"/>
            <a:ext cx="1979146" cy="209359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D844C7D-53E5-1FEA-C47E-68878A7A9C63}"/>
              </a:ext>
            </a:extLst>
          </p:cNvPr>
          <p:cNvSpPr/>
          <p:nvPr/>
        </p:nvSpPr>
        <p:spPr>
          <a:xfrm>
            <a:off x="3196755" y="1345813"/>
            <a:ext cx="1979146" cy="1651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A473BC5-ED57-364B-8046-EDE36AE716E0}"/>
              </a:ext>
            </a:extLst>
          </p:cNvPr>
          <p:cNvSpPr/>
          <p:nvPr/>
        </p:nvSpPr>
        <p:spPr>
          <a:xfrm>
            <a:off x="4427749" y="3382573"/>
            <a:ext cx="1980453" cy="1651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938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0EE977-E4A0-AD35-B535-FF252B247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3318"/>
            <a:ext cx="9144000" cy="361379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6847FF1-9B6C-AAA6-0FD0-D70DFA6D7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95624"/>
            <a:ext cx="3201734" cy="1600867"/>
          </a:xfrm>
          <a:prstGeom prst="rect">
            <a:avLst/>
          </a:prstGeom>
          <a:noFill/>
        </p:spPr>
      </p:pic>
      <p:sp>
        <p:nvSpPr>
          <p:cNvPr id="39" name="Nadpis 1">
            <a:extLst>
              <a:ext uri="{FF2B5EF4-FFF2-40B4-BE49-F238E27FC236}">
                <a16:creationId xmlns:a16="http://schemas.microsoft.com/office/drawing/2014/main" id="{2F3777A0-68C6-474E-A49C-874177F791D5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056784" cy="661632"/>
          </a:xfrm>
          <a:prstGeom prst="rect">
            <a:avLst/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„cílová“ úroveň hladiny – způsob napouštění</a:t>
            </a:r>
          </a:p>
          <a:p>
            <a:r>
              <a:rPr lang="cs-CZ" dirty="0"/>
              <a:t>BUDOUCÍ VYUŽITÍ JEZER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AD6E7DC-DF92-DF13-A1B0-E222C4403E54}"/>
              </a:ext>
            </a:extLst>
          </p:cNvPr>
          <p:cNvSpPr txBox="1">
            <a:spLocks/>
          </p:cNvSpPr>
          <p:nvPr/>
        </p:nvSpPr>
        <p:spPr>
          <a:xfrm>
            <a:off x="179512" y="1016474"/>
            <a:ext cx="8784976" cy="59113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Maximální udržitelná provozní hladina</a:t>
            </a:r>
          </a:p>
          <a:p>
            <a:pPr algn="l"/>
            <a:r>
              <a:rPr lang="cs-CZ" sz="1600" dirty="0"/>
              <a:t>- závislá na externí dotaci vody do jezera (náklady na za vodu)</a:t>
            </a:r>
          </a:p>
          <a:p>
            <a:pPr algn="l"/>
            <a:endParaRPr lang="cs-CZ" baseline="3000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A9C95F7C-FC0A-8F48-5E3E-8AFDCEA94312}"/>
              </a:ext>
            </a:extLst>
          </p:cNvPr>
          <p:cNvSpPr txBox="1">
            <a:spLocks/>
          </p:cNvSpPr>
          <p:nvPr/>
        </p:nvSpPr>
        <p:spPr>
          <a:xfrm>
            <a:off x="179512" y="1675460"/>
            <a:ext cx="8784976" cy="5940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Přirozeně udržitelná provozní hladina</a:t>
            </a:r>
          </a:p>
          <a:p>
            <a:pPr algn="l"/>
            <a:r>
              <a:rPr lang="cs-CZ" sz="1600" dirty="0"/>
              <a:t>- závislá na dotaci vody z vlastního povodí (bez nákladů za vodu)</a:t>
            </a:r>
          </a:p>
          <a:p>
            <a:pPr algn="l"/>
            <a:endParaRPr lang="cs-CZ" baseline="30000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5B64693-699F-F63C-9822-245F33F2ADB5}"/>
              </a:ext>
            </a:extLst>
          </p:cNvPr>
          <p:cNvSpPr txBox="1">
            <a:spLocks/>
          </p:cNvSpPr>
          <p:nvPr/>
        </p:nvSpPr>
        <p:spPr>
          <a:xfrm>
            <a:off x="179512" y="2341608"/>
            <a:ext cx="8784976" cy="59408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Uživatelská provozní hladina</a:t>
            </a:r>
          </a:p>
          <a:p>
            <a:pPr algn="l"/>
            <a:r>
              <a:rPr lang="cs-CZ" sz="1600" dirty="0"/>
              <a:t>- cílené udržování hladiny (dotace do jezera/čerpání z jezera)</a:t>
            </a:r>
          </a:p>
          <a:p>
            <a:pPr algn="l"/>
            <a:endParaRPr lang="cs-CZ" baseline="30000" dirty="0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EF8CA498-772B-1AB5-6EB9-DE658AEBAC79}"/>
              </a:ext>
            </a:extLst>
          </p:cNvPr>
          <p:cNvSpPr/>
          <p:nvPr/>
        </p:nvSpPr>
        <p:spPr>
          <a:xfrm>
            <a:off x="107504" y="928918"/>
            <a:ext cx="8928992" cy="21348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9C1E2E0A-60E7-938C-9E36-D58CB1E965D4}"/>
              </a:ext>
            </a:extLst>
          </p:cNvPr>
          <p:cNvSpPr txBox="1">
            <a:spLocks/>
          </p:cNvSpPr>
          <p:nvPr/>
        </p:nvSpPr>
        <p:spPr>
          <a:xfrm>
            <a:off x="4283968" y="3396953"/>
            <a:ext cx="4741407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„cílové hladiny“ - klimatický scénář 2100</a:t>
            </a:r>
          </a:p>
        </p:txBody>
      </p:sp>
      <p:sp>
        <p:nvSpPr>
          <p:cNvPr id="37" name="Nadpis 1">
            <a:extLst>
              <a:ext uri="{FF2B5EF4-FFF2-40B4-BE49-F238E27FC236}">
                <a16:creationId xmlns:a16="http://schemas.microsoft.com/office/drawing/2014/main" id="{0C800A33-F5FE-7764-473B-BE65C569BA18}"/>
              </a:ext>
            </a:extLst>
          </p:cNvPr>
          <p:cNvSpPr txBox="1">
            <a:spLocks/>
          </p:cNvSpPr>
          <p:nvPr/>
        </p:nvSpPr>
        <p:spPr>
          <a:xfrm>
            <a:off x="683568" y="5639103"/>
            <a:ext cx="2736304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klimatický scénář 2050</a:t>
            </a:r>
          </a:p>
        </p:txBody>
      </p:sp>
      <p:sp>
        <p:nvSpPr>
          <p:cNvPr id="38" name="Nadpis 1">
            <a:extLst>
              <a:ext uri="{FF2B5EF4-FFF2-40B4-BE49-F238E27FC236}">
                <a16:creationId xmlns:a16="http://schemas.microsoft.com/office/drawing/2014/main" id="{50D8FA9A-2878-5477-9C55-EC91FD035AB9}"/>
              </a:ext>
            </a:extLst>
          </p:cNvPr>
          <p:cNvSpPr txBox="1">
            <a:spLocks/>
          </p:cNvSpPr>
          <p:nvPr/>
        </p:nvSpPr>
        <p:spPr>
          <a:xfrm>
            <a:off x="1843125" y="6234861"/>
            <a:ext cx="1682137" cy="33322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ŘÍZENÉ</a:t>
            </a:r>
          </a:p>
          <a:p>
            <a:endParaRPr lang="cs-CZ" baseline="30000" dirty="0"/>
          </a:p>
        </p:txBody>
      </p:sp>
      <p:sp>
        <p:nvSpPr>
          <p:cNvPr id="40" name="Nadpis 1">
            <a:extLst>
              <a:ext uri="{FF2B5EF4-FFF2-40B4-BE49-F238E27FC236}">
                <a16:creationId xmlns:a16="http://schemas.microsoft.com/office/drawing/2014/main" id="{EE50E544-8585-33CF-50EA-94161D45E3D2}"/>
              </a:ext>
            </a:extLst>
          </p:cNvPr>
          <p:cNvSpPr txBox="1">
            <a:spLocks/>
          </p:cNvSpPr>
          <p:nvPr/>
        </p:nvSpPr>
        <p:spPr>
          <a:xfrm>
            <a:off x="316099" y="6234861"/>
            <a:ext cx="1527026" cy="33322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PŘIROZENÉ</a:t>
            </a:r>
            <a:endParaRPr lang="cs-CZ" baseline="30000" dirty="0"/>
          </a:p>
        </p:txBody>
      </p:sp>
      <p:sp>
        <p:nvSpPr>
          <p:cNvPr id="41" name="Nadpis 1">
            <a:extLst>
              <a:ext uri="{FF2B5EF4-FFF2-40B4-BE49-F238E27FC236}">
                <a16:creationId xmlns:a16="http://schemas.microsoft.com/office/drawing/2014/main" id="{A11856B6-6BE8-8B9E-CB76-B78416E316DD}"/>
              </a:ext>
            </a:extLst>
          </p:cNvPr>
          <p:cNvSpPr txBox="1">
            <a:spLocks/>
          </p:cNvSpPr>
          <p:nvPr/>
        </p:nvSpPr>
        <p:spPr>
          <a:xfrm>
            <a:off x="1119808" y="5386805"/>
            <a:ext cx="1503784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napouštění</a:t>
            </a:r>
          </a:p>
        </p:txBody>
      </p:sp>
    </p:spTree>
    <p:extLst>
      <p:ext uri="{BB962C8B-B14F-4D97-AF65-F5344CB8AC3E}">
        <p14:creationId xmlns:p14="http://schemas.microsoft.com/office/powerpoint/2010/main" val="786733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Nadpis 1">
            <a:extLst>
              <a:ext uri="{FF2B5EF4-FFF2-40B4-BE49-F238E27FC236}">
                <a16:creationId xmlns:a16="http://schemas.microsoft.com/office/drawing/2014/main" id="{2F3777A0-68C6-474E-A49C-874177F791D5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056784" cy="661632"/>
          </a:xfrm>
          <a:prstGeom prst="rect">
            <a:avLst/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hydrogeologie – způsob napouštění</a:t>
            </a:r>
          </a:p>
          <a:p>
            <a:r>
              <a:rPr lang="cs-CZ" dirty="0"/>
              <a:t>BUDOUCÍ VYUŽITÍ JEZER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0B86EE-7C09-0C5B-90BA-9C3FA4C36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67" y="855004"/>
            <a:ext cx="7920000" cy="30072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2869549-8515-70B6-0855-3ECDF8CCB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000" y="3850742"/>
            <a:ext cx="7920000" cy="3007258"/>
          </a:xfrm>
          <a:prstGeom prst="rect">
            <a:avLst/>
          </a:prstGeom>
        </p:spPr>
      </p:pic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9C0AABAE-E6CC-5F31-7A47-1CC743DD7049}"/>
              </a:ext>
            </a:extLst>
          </p:cNvPr>
          <p:cNvSpPr/>
          <p:nvPr/>
        </p:nvSpPr>
        <p:spPr>
          <a:xfrm>
            <a:off x="627017" y="2098767"/>
            <a:ext cx="827314" cy="243840"/>
          </a:xfrm>
          <a:custGeom>
            <a:avLst/>
            <a:gdLst>
              <a:gd name="connsiteX0" fmla="*/ 0 w 862149"/>
              <a:gd name="connsiteY0" fmla="*/ 0 h 217714"/>
              <a:gd name="connsiteX1" fmla="*/ 87086 w 862149"/>
              <a:gd name="connsiteY1" fmla="*/ 95794 h 217714"/>
              <a:gd name="connsiteX2" fmla="*/ 156754 w 862149"/>
              <a:gd name="connsiteY2" fmla="*/ 121920 h 217714"/>
              <a:gd name="connsiteX3" fmla="*/ 313509 w 862149"/>
              <a:gd name="connsiteY3" fmla="*/ 130628 h 217714"/>
              <a:gd name="connsiteX4" fmla="*/ 557349 w 862149"/>
              <a:gd name="connsiteY4" fmla="*/ 148045 h 217714"/>
              <a:gd name="connsiteX5" fmla="*/ 722812 w 862149"/>
              <a:gd name="connsiteY5" fmla="*/ 174171 h 217714"/>
              <a:gd name="connsiteX6" fmla="*/ 853440 w 862149"/>
              <a:gd name="connsiteY6" fmla="*/ 200297 h 217714"/>
              <a:gd name="connsiteX7" fmla="*/ 853440 w 862149"/>
              <a:gd name="connsiteY7" fmla="*/ 200297 h 217714"/>
              <a:gd name="connsiteX8" fmla="*/ 862149 w 862149"/>
              <a:gd name="connsiteY8" fmla="*/ 217714 h 217714"/>
              <a:gd name="connsiteX0" fmla="*/ 0 w 862149"/>
              <a:gd name="connsiteY0" fmla="*/ 0 h 269965"/>
              <a:gd name="connsiteX1" fmla="*/ 87086 w 862149"/>
              <a:gd name="connsiteY1" fmla="*/ 95794 h 269965"/>
              <a:gd name="connsiteX2" fmla="*/ 156754 w 862149"/>
              <a:gd name="connsiteY2" fmla="*/ 121920 h 269965"/>
              <a:gd name="connsiteX3" fmla="*/ 313509 w 862149"/>
              <a:gd name="connsiteY3" fmla="*/ 130628 h 269965"/>
              <a:gd name="connsiteX4" fmla="*/ 557349 w 862149"/>
              <a:gd name="connsiteY4" fmla="*/ 148045 h 269965"/>
              <a:gd name="connsiteX5" fmla="*/ 722812 w 862149"/>
              <a:gd name="connsiteY5" fmla="*/ 174171 h 269965"/>
              <a:gd name="connsiteX6" fmla="*/ 853440 w 862149"/>
              <a:gd name="connsiteY6" fmla="*/ 200297 h 269965"/>
              <a:gd name="connsiteX7" fmla="*/ 853440 w 862149"/>
              <a:gd name="connsiteY7" fmla="*/ 200297 h 269965"/>
              <a:gd name="connsiteX8" fmla="*/ 862149 w 862149"/>
              <a:gd name="connsiteY8" fmla="*/ 269965 h 269965"/>
              <a:gd name="connsiteX0" fmla="*/ 0 w 853440"/>
              <a:gd name="connsiteY0" fmla="*/ 0 h 200297"/>
              <a:gd name="connsiteX1" fmla="*/ 87086 w 853440"/>
              <a:gd name="connsiteY1" fmla="*/ 95794 h 200297"/>
              <a:gd name="connsiteX2" fmla="*/ 156754 w 853440"/>
              <a:gd name="connsiteY2" fmla="*/ 121920 h 200297"/>
              <a:gd name="connsiteX3" fmla="*/ 313509 w 853440"/>
              <a:gd name="connsiteY3" fmla="*/ 130628 h 200297"/>
              <a:gd name="connsiteX4" fmla="*/ 557349 w 853440"/>
              <a:gd name="connsiteY4" fmla="*/ 148045 h 200297"/>
              <a:gd name="connsiteX5" fmla="*/ 722812 w 853440"/>
              <a:gd name="connsiteY5" fmla="*/ 174171 h 200297"/>
              <a:gd name="connsiteX6" fmla="*/ 853440 w 853440"/>
              <a:gd name="connsiteY6" fmla="*/ 200297 h 200297"/>
              <a:gd name="connsiteX7" fmla="*/ 853440 w 853440"/>
              <a:gd name="connsiteY7" fmla="*/ 200297 h 200297"/>
              <a:gd name="connsiteX0" fmla="*/ 0 w 853440"/>
              <a:gd name="connsiteY0" fmla="*/ 0 h 209006"/>
              <a:gd name="connsiteX1" fmla="*/ 87086 w 853440"/>
              <a:gd name="connsiteY1" fmla="*/ 95794 h 209006"/>
              <a:gd name="connsiteX2" fmla="*/ 156754 w 853440"/>
              <a:gd name="connsiteY2" fmla="*/ 121920 h 209006"/>
              <a:gd name="connsiteX3" fmla="*/ 313509 w 853440"/>
              <a:gd name="connsiteY3" fmla="*/ 130628 h 209006"/>
              <a:gd name="connsiteX4" fmla="*/ 557349 w 853440"/>
              <a:gd name="connsiteY4" fmla="*/ 148045 h 209006"/>
              <a:gd name="connsiteX5" fmla="*/ 722812 w 853440"/>
              <a:gd name="connsiteY5" fmla="*/ 174171 h 209006"/>
              <a:gd name="connsiteX6" fmla="*/ 853440 w 853440"/>
              <a:gd name="connsiteY6" fmla="*/ 200297 h 209006"/>
              <a:gd name="connsiteX7" fmla="*/ 783771 w 853440"/>
              <a:gd name="connsiteY7" fmla="*/ 209006 h 209006"/>
              <a:gd name="connsiteX0" fmla="*/ 0 w 827314"/>
              <a:gd name="connsiteY0" fmla="*/ 0 h 243840"/>
              <a:gd name="connsiteX1" fmla="*/ 87086 w 827314"/>
              <a:gd name="connsiteY1" fmla="*/ 95794 h 243840"/>
              <a:gd name="connsiteX2" fmla="*/ 156754 w 827314"/>
              <a:gd name="connsiteY2" fmla="*/ 121920 h 243840"/>
              <a:gd name="connsiteX3" fmla="*/ 313509 w 827314"/>
              <a:gd name="connsiteY3" fmla="*/ 130628 h 243840"/>
              <a:gd name="connsiteX4" fmla="*/ 557349 w 827314"/>
              <a:gd name="connsiteY4" fmla="*/ 148045 h 243840"/>
              <a:gd name="connsiteX5" fmla="*/ 722812 w 827314"/>
              <a:gd name="connsiteY5" fmla="*/ 174171 h 243840"/>
              <a:gd name="connsiteX6" fmla="*/ 827314 w 827314"/>
              <a:gd name="connsiteY6" fmla="*/ 243840 h 243840"/>
              <a:gd name="connsiteX7" fmla="*/ 783771 w 827314"/>
              <a:gd name="connsiteY7" fmla="*/ 209006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7314" h="243840">
                <a:moveTo>
                  <a:pt x="0" y="0"/>
                </a:moveTo>
                <a:cubicBezTo>
                  <a:pt x="30480" y="37737"/>
                  <a:pt x="60960" y="75474"/>
                  <a:pt x="87086" y="95794"/>
                </a:cubicBezTo>
                <a:cubicBezTo>
                  <a:pt x="113212" y="116114"/>
                  <a:pt x="119017" y="116114"/>
                  <a:pt x="156754" y="121920"/>
                </a:cubicBezTo>
                <a:cubicBezTo>
                  <a:pt x="194491" y="127726"/>
                  <a:pt x="313509" y="130628"/>
                  <a:pt x="313509" y="130628"/>
                </a:cubicBezTo>
                <a:cubicBezTo>
                  <a:pt x="380275" y="134982"/>
                  <a:pt x="489132" y="140788"/>
                  <a:pt x="557349" y="148045"/>
                </a:cubicBezTo>
                <a:cubicBezTo>
                  <a:pt x="625566" y="155302"/>
                  <a:pt x="677818" y="158205"/>
                  <a:pt x="722812" y="174171"/>
                </a:cubicBezTo>
                <a:cubicBezTo>
                  <a:pt x="767806" y="190137"/>
                  <a:pt x="827314" y="243840"/>
                  <a:pt x="827314" y="243840"/>
                </a:cubicBezTo>
                <a:lnTo>
                  <a:pt x="783771" y="209006"/>
                </a:lnTo>
              </a:path>
            </a:pathLst>
          </a:custGeom>
          <a:noFill/>
          <a:ln w="444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2CA1A6F0-23B2-A313-656F-E94CC64B88DC}"/>
              </a:ext>
            </a:extLst>
          </p:cNvPr>
          <p:cNvSpPr/>
          <p:nvPr/>
        </p:nvSpPr>
        <p:spPr>
          <a:xfrm>
            <a:off x="2612571" y="2299064"/>
            <a:ext cx="4528876" cy="614690"/>
          </a:xfrm>
          <a:custGeom>
            <a:avLst/>
            <a:gdLst>
              <a:gd name="connsiteX0" fmla="*/ 0 w 4528876"/>
              <a:gd name="connsiteY0" fmla="*/ 0 h 611633"/>
              <a:gd name="connsiteX1" fmla="*/ 679269 w 4528876"/>
              <a:gd name="connsiteY1" fmla="*/ 8708 h 611633"/>
              <a:gd name="connsiteX2" fmla="*/ 1105989 w 4528876"/>
              <a:gd name="connsiteY2" fmla="*/ 17417 h 611633"/>
              <a:gd name="connsiteX3" fmla="*/ 1254035 w 4528876"/>
              <a:gd name="connsiteY3" fmla="*/ 34834 h 611633"/>
              <a:gd name="connsiteX4" fmla="*/ 1733006 w 4528876"/>
              <a:gd name="connsiteY4" fmla="*/ 43543 h 611633"/>
              <a:gd name="connsiteX5" fmla="*/ 2055223 w 4528876"/>
              <a:gd name="connsiteY5" fmla="*/ 78377 h 611633"/>
              <a:gd name="connsiteX6" fmla="*/ 2133600 w 4528876"/>
              <a:gd name="connsiteY6" fmla="*/ 165463 h 611633"/>
              <a:gd name="connsiteX7" fmla="*/ 2185852 w 4528876"/>
              <a:gd name="connsiteY7" fmla="*/ 209006 h 611633"/>
              <a:gd name="connsiteX8" fmla="*/ 2220686 w 4528876"/>
              <a:gd name="connsiteY8" fmla="*/ 261257 h 611633"/>
              <a:gd name="connsiteX9" fmla="*/ 2272938 w 4528876"/>
              <a:gd name="connsiteY9" fmla="*/ 296091 h 611633"/>
              <a:gd name="connsiteX10" fmla="*/ 2412275 w 4528876"/>
              <a:gd name="connsiteY10" fmla="*/ 348343 h 611633"/>
              <a:gd name="connsiteX11" fmla="*/ 2856412 w 4528876"/>
              <a:gd name="connsiteY11" fmla="*/ 478971 h 611633"/>
              <a:gd name="connsiteX12" fmla="*/ 3108960 w 4528876"/>
              <a:gd name="connsiteY12" fmla="*/ 609600 h 611633"/>
              <a:gd name="connsiteX13" fmla="*/ 3178629 w 4528876"/>
              <a:gd name="connsiteY13" fmla="*/ 557348 h 611633"/>
              <a:gd name="connsiteX14" fmla="*/ 3291840 w 4528876"/>
              <a:gd name="connsiteY14" fmla="*/ 539931 h 611633"/>
              <a:gd name="connsiteX15" fmla="*/ 3431178 w 4528876"/>
              <a:gd name="connsiteY15" fmla="*/ 487680 h 611633"/>
              <a:gd name="connsiteX16" fmla="*/ 3622766 w 4528876"/>
              <a:gd name="connsiteY16" fmla="*/ 409303 h 611633"/>
              <a:gd name="connsiteX17" fmla="*/ 4049486 w 4528876"/>
              <a:gd name="connsiteY17" fmla="*/ 339634 h 611633"/>
              <a:gd name="connsiteX18" fmla="*/ 4458789 w 4528876"/>
              <a:gd name="connsiteY18" fmla="*/ 278674 h 611633"/>
              <a:gd name="connsiteX19" fmla="*/ 4528458 w 4528876"/>
              <a:gd name="connsiteY19" fmla="*/ 243840 h 611633"/>
              <a:gd name="connsiteX20" fmla="*/ 4528458 w 4528876"/>
              <a:gd name="connsiteY20" fmla="*/ 243840 h 611633"/>
              <a:gd name="connsiteX0" fmla="*/ 0 w 4528876"/>
              <a:gd name="connsiteY0" fmla="*/ 0 h 614690"/>
              <a:gd name="connsiteX1" fmla="*/ 679269 w 4528876"/>
              <a:gd name="connsiteY1" fmla="*/ 8708 h 614690"/>
              <a:gd name="connsiteX2" fmla="*/ 1105989 w 4528876"/>
              <a:gd name="connsiteY2" fmla="*/ 17417 h 614690"/>
              <a:gd name="connsiteX3" fmla="*/ 1254035 w 4528876"/>
              <a:gd name="connsiteY3" fmla="*/ 34834 h 614690"/>
              <a:gd name="connsiteX4" fmla="*/ 1733006 w 4528876"/>
              <a:gd name="connsiteY4" fmla="*/ 43543 h 614690"/>
              <a:gd name="connsiteX5" fmla="*/ 2055223 w 4528876"/>
              <a:gd name="connsiteY5" fmla="*/ 78377 h 614690"/>
              <a:gd name="connsiteX6" fmla="*/ 2133600 w 4528876"/>
              <a:gd name="connsiteY6" fmla="*/ 165463 h 614690"/>
              <a:gd name="connsiteX7" fmla="*/ 2185852 w 4528876"/>
              <a:gd name="connsiteY7" fmla="*/ 209006 h 614690"/>
              <a:gd name="connsiteX8" fmla="*/ 2220686 w 4528876"/>
              <a:gd name="connsiteY8" fmla="*/ 261257 h 614690"/>
              <a:gd name="connsiteX9" fmla="*/ 2272938 w 4528876"/>
              <a:gd name="connsiteY9" fmla="*/ 296091 h 614690"/>
              <a:gd name="connsiteX10" fmla="*/ 2412275 w 4528876"/>
              <a:gd name="connsiteY10" fmla="*/ 348343 h 614690"/>
              <a:gd name="connsiteX11" fmla="*/ 2856412 w 4528876"/>
              <a:gd name="connsiteY11" fmla="*/ 478971 h 614690"/>
              <a:gd name="connsiteX12" fmla="*/ 3108960 w 4528876"/>
              <a:gd name="connsiteY12" fmla="*/ 609600 h 614690"/>
              <a:gd name="connsiteX13" fmla="*/ 3196046 w 4528876"/>
              <a:gd name="connsiteY13" fmla="*/ 583474 h 614690"/>
              <a:gd name="connsiteX14" fmla="*/ 3291840 w 4528876"/>
              <a:gd name="connsiteY14" fmla="*/ 539931 h 614690"/>
              <a:gd name="connsiteX15" fmla="*/ 3431178 w 4528876"/>
              <a:gd name="connsiteY15" fmla="*/ 487680 h 614690"/>
              <a:gd name="connsiteX16" fmla="*/ 3622766 w 4528876"/>
              <a:gd name="connsiteY16" fmla="*/ 409303 h 614690"/>
              <a:gd name="connsiteX17" fmla="*/ 4049486 w 4528876"/>
              <a:gd name="connsiteY17" fmla="*/ 339634 h 614690"/>
              <a:gd name="connsiteX18" fmla="*/ 4458789 w 4528876"/>
              <a:gd name="connsiteY18" fmla="*/ 278674 h 614690"/>
              <a:gd name="connsiteX19" fmla="*/ 4528458 w 4528876"/>
              <a:gd name="connsiteY19" fmla="*/ 243840 h 614690"/>
              <a:gd name="connsiteX20" fmla="*/ 4528458 w 4528876"/>
              <a:gd name="connsiteY20" fmla="*/ 243840 h 61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28876" h="614690">
                <a:moveTo>
                  <a:pt x="0" y="0"/>
                </a:moveTo>
                <a:lnTo>
                  <a:pt x="679269" y="8708"/>
                </a:lnTo>
                <a:lnTo>
                  <a:pt x="1105989" y="17417"/>
                </a:lnTo>
                <a:cubicBezTo>
                  <a:pt x="1201783" y="21771"/>
                  <a:pt x="1149532" y="30480"/>
                  <a:pt x="1254035" y="34834"/>
                </a:cubicBezTo>
                <a:cubicBezTo>
                  <a:pt x="1358538" y="39188"/>
                  <a:pt x="1599475" y="36286"/>
                  <a:pt x="1733006" y="43543"/>
                </a:cubicBezTo>
                <a:cubicBezTo>
                  <a:pt x="1866537" y="50800"/>
                  <a:pt x="1988457" y="58057"/>
                  <a:pt x="2055223" y="78377"/>
                </a:cubicBezTo>
                <a:cubicBezTo>
                  <a:pt x="2121989" y="98697"/>
                  <a:pt x="2111829" y="143692"/>
                  <a:pt x="2133600" y="165463"/>
                </a:cubicBezTo>
                <a:cubicBezTo>
                  <a:pt x="2155371" y="187234"/>
                  <a:pt x="2171338" y="193040"/>
                  <a:pt x="2185852" y="209006"/>
                </a:cubicBezTo>
                <a:cubicBezTo>
                  <a:pt x="2200366" y="224972"/>
                  <a:pt x="2206172" y="246743"/>
                  <a:pt x="2220686" y="261257"/>
                </a:cubicBezTo>
                <a:cubicBezTo>
                  <a:pt x="2235200" y="275771"/>
                  <a:pt x="2241007" y="281577"/>
                  <a:pt x="2272938" y="296091"/>
                </a:cubicBezTo>
                <a:cubicBezTo>
                  <a:pt x="2304869" y="310605"/>
                  <a:pt x="2315029" y="317863"/>
                  <a:pt x="2412275" y="348343"/>
                </a:cubicBezTo>
                <a:cubicBezTo>
                  <a:pt x="2509521" y="378823"/>
                  <a:pt x="2740298" y="435428"/>
                  <a:pt x="2856412" y="478971"/>
                </a:cubicBezTo>
                <a:cubicBezTo>
                  <a:pt x="2972526" y="522514"/>
                  <a:pt x="3052354" y="592183"/>
                  <a:pt x="3108960" y="609600"/>
                </a:cubicBezTo>
                <a:cubicBezTo>
                  <a:pt x="3165566" y="627017"/>
                  <a:pt x="3165566" y="595086"/>
                  <a:pt x="3196046" y="583474"/>
                </a:cubicBezTo>
                <a:cubicBezTo>
                  <a:pt x="3226526" y="571863"/>
                  <a:pt x="3252651" y="555897"/>
                  <a:pt x="3291840" y="539931"/>
                </a:cubicBezTo>
                <a:cubicBezTo>
                  <a:pt x="3331029" y="523965"/>
                  <a:pt x="3376024" y="509451"/>
                  <a:pt x="3431178" y="487680"/>
                </a:cubicBezTo>
                <a:cubicBezTo>
                  <a:pt x="3486332" y="465909"/>
                  <a:pt x="3519715" y="433977"/>
                  <a:pt x="3622766" y="409303"/>
                </a:cubicBezTo>
                <a:cubicBezTo>
                  <a:pt x="3725817" y="384629"/>
                  <a:pt x="4049486" y="339634"/>
                  <a:pt x="4049486" y="339634"/>
                </a:cubicBezTo>
                <a:cubicBezTo>
                  <a:pt x="4188823" y="317863"/>
                  <a:pt x="4378961" y="294640"/>
                  <a:pt x="4458789" y="278674"/>
                </a:cubicBezTo>
                <a:cubicBezTo>
                  <a:pt x="4538617" y="262708"/>
                  <a:pt x="4528458" y="243840"/>
                  <a:pt x="4528458" y="243840"/>
                </a:cubicBezTo>
                <a:lnTo>
                  <a:pt x="4528458" y="243840"/>
                </a:lnTo>
              </a:path>
            </a:pathLst>
          </a:custGeom>
          <a:noFill/>
          <a:ln w="444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9BCF7BE3-1FCD-85BC-13E3-5859D477D4CE}"/>
              </a:ext>
            </a:extLst>
          </p:cNvPr>
          <p:cNvSpPr/>
          <p:nvPr/>
        </p:nvSpPr>
        <p:spPr>
          <a:xfrm>
            <a:off x="1733005" y="4528456"/>
            <a:ext cx="653144" cy="261257"/>
          </a:xfrm>
          <a:custGeom>
            <a:avLst/>
            <a:gdLst>
              <a:gd name="connsiteX0" fmla="*/ 0 w 583475"/>
              <a:gd name="connsiteY0" fmla="*/ 0 h 182880"/>
              <a:gd name="connsiteX1" fmla="*/ 121920 w 583475"/>
              <a:gd name="connsiteY1" fmla="*/ 87086 h 182880"/>
              <a:gd name="connsiteX2" fmla="*/ 296092 w 583475"/>
              <a:gd name="connsiteY2" fmla="*/ 139337 h 182880"/>
              <a:gd name="connsiteX3" fmla="*/ 505097 w 583475"/>
              <a:gd name="connsiteY3" fmla="*/ 139337 h 182880"/>
              <a:gd name="connsiteX4" fmla="*/ 583475 w 583475"/>
              <a:gd name="connsiteY4" fmla="*/ 182880 h 182880"/>
              <a:gd name="connsiteX0" fmla="*/ 0 w 653144"/>
              <a:gd name="connsiteY0" fmla="*/ 0 h 261257"/>
              <a:gd name="connsiteX1" fmla="*/ 191589 w 653144"/>
              <a:gd name="connsiteY1" fmla="*/ 165463 h 261257"/>
              <a:gd name="connsiteX2" fmla="*/ 365761 w 653144"/>
              <a:gd name="connsiteY2" fmla="*/ 217714 h 261257"/>
              <a:gd name="connsiteX3" fmla="*/ 574766 w 653144"/>
              <a:gd name="connsiteY3" fmla="*/ 217714 h 261257"/>
              <a:gd name="connsiteX4" fmla="*/ 653144 w 653144"/>
              <a:gd name="connsiteY4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144" h="261257">
                <a:moveTo>
                  <a:pt x="0" y="0"/>
                </a:moveTo>
                <a:cubicBezTo>
                  <a:pt x="36285" y="31931"/>
                  <a:pt x="130629" y="129177"/>
                  <a:pt x="191589" y="165463"/>
                </a:cubicBezTo>
                <a:cubicBezTo>
                  <a:pt x="252549" y="201749"/>
                  <a:pt x="301898" y="209006"/>
                  <a:pt x="365761" y="217714"/>
                </a:cubicBezTo>
                <a:cubicBezTo>
                  <a:pt x="429624" y="226422"/>
                  <a:pt x="526869" y="210457"/>
                  <a:pt x="574766" y="217714"/>
                </a:cubicBezTo>
                <a:cubicBezTo>
                  <a:pt x="622663" y="224971"/>
                  <a:pt x="637903" y="243114"/>
                  <a:pt x="653144" y="261257"/>
                </a:cubicBezTo>
              </a:path>
            </a:pathLst>
          </a:custGeom>
          <a:noFill/>
          <a:ln w="444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9DCF0D75-965C-B9A5-38D4-429D6CDE2AA5}"/>
              </a:ext>
            </a:extLst>
          </p:cNvPr>
          <p:cNvSpPr/>
          <p:nvPr/>
        </p:nvSpPr>
        <p:spPr>
          <a:xfrm>
            <a:off x="4005943" y="4658761"/>
            <a:ext cx="4003278" cy="78702"/>
          </a:xfrm>
          <a:custGeom>
            <a:avLst/>
            <a:gdLst>
              <a:gd name="connsiteX0" fmla="*/ 0 w 4003278"/>
              <a:gd name="connsiteY0" fmla="*/ 35159 h 78702"/>
              <a:gd name="connsiteX1" fmla="*/ 1367246 w 4003278"/>
              <a:gd name="connsiteY1" fmla="*/ 35159 h 78702"/>
              <a:gd name="connsiteX2" fmla="*/ 1872343 w 4003278"/>
              <a:gd name="connsiteY2" fmla="*/ 35159 h 78702"/>
              <a:gd name="connsiteX3" fmla="*/ 2220686 w 4003278"/>
              <a:gd name="connsiteY3" fmla="*/ 325 h 78702"/>
              <a:gd name="connsiteX4" fmla="*/ 2647406 w 4003278"/>
              <a:gd name="connsiteY4" fmla="*/ 17742 h 78702"/>
              <a:gd name="connsiteX5" fmla="*/ 3230880 w 4003278"/>
              <a:gd name="connsiteY5" fmla="*/ 17742 h 78702"/>
              <a:gd name="connsiteX6" fmla="*/ 3910148 w 4003278"/>
              <a:gd name="connsiteY6" fmla="*/ 35159 h 78702"/>
              <a:gd name="connsiteX7" fmla="*/ 3979817 w 4003278"/>
              <a:gd name="connsiteY7" fmla="*/ 78702 h 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3278" h="78702">
                <a:moveTo>
                  <a:pt x="0" y="35159"/>
                </a:moveTo>
                <a:lnTo>
                  <a:pt x="1367246" y="35159"/>
                </a:lnTo>
                <a:cubicBezTo>
                  <a:pt x="1679303" y="35159"/>
                  <a:pt x="1730103" y="40965"/>
                  <a:pt x="1872343" y="35159"/>
                </a:cubicBezTo>
                <a:cubicBezTo>
                  <a:pt x="2014583" y="29353"/>
                  <a:pt x="2091509" y="3228"/>
                  <a:pt x="2220686" y="325"/>
                </a:cubicBezTo>
                <a:cubicBezTo>
                  <a:pt x="2349863" y="-2578"/>
                  <a:pt x="2479040" y="14839"/>
                  <a:pt x="2647406" y="17742"/>
                </a:cubicBezTo>
                <a:cubicBezTo>
                  <a:pt x="2815772" y="20645"/>
                  <a:pt x="3230880" y="17742"/>
                  <a:pt x="3230880" y="17742"/>
                </a:cubicBezTo>
                <a:cubicBezTo>
                  <a:pt x="3441337" y="20645"/>
                  <a:pt x="3785325" y="24999"/>
                  <a:pt x="3910148" y="35159"/>
                </a:cubicBezTo>
                <a:cubicBezTo>
                  <a:pt x="4034971" y="45319"/>
                  <a:pt x="4007394" y="62010"/>
                  <a:pt x="3979817" y="78702"/>
                </a:cubicBezTo>
              </a:path>
            </a:pathLst>
          </a:custGeom>
          <a:noFill/>
          <a:ln w="444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C7BC4A7-18B9-5E42-050C-55FB219870BA}"/>
              </a:ext>
            </a:extLst>
          </p:cNvPr>
          <p:cNvSpPr txBox="1"/>
          <p:nvPr/>
        </p:nvSpPr>
        <p:spPr>
          <a:xfrm>
            <a:off x="1344112" y="1137924"/>
            <a:ext cx="777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ČSA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68A39BB-5A4E-28B1-4EFF-C16202A020E1}"/>
              </a:ext>
            </a:extLst>
          </p:cNvPr>
          <p:cNvSpPr txBox="1"/>
          <p:nvPr/>
        </p:nvSpPr>
        <p:spPr>
          <a:xfrm>
            <a:off x="2612571" y="4159124"/>
            <a:ext cx="777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ČSA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EA3FE7C-2141-4175-AF2D-00B288BE00D3}"/>
              </a:ext>
            </a:extLst>
          </p:cNvPr>
          <p:cNvSpPr txBox="1"/>
          <p:nvPr/>
        </p:nvSpPr>
        <p:spPr>
          <a:xfrm>
            <a:off x="6709399" y="1133233"/>
            <a:ext cx="864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BÍLINA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D3A7052-8BF2-0726-B22F-E092101652BF}"/>
              </a:ext>
            </a:extLst>
          </p:cNvPr>
          <p:cNvSpPr txBox="1"/>
          <p:nvPr/>
        </p:nvSpPr>
        <p:spPr>
          <a:xfrm>
            <a:off x="8009221" y="4154783"/>
            <a:ext cx="864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BÍLINA</a:t>
            </a:r>
          </a:p>
        </p:txBody>
      </p:sp>
    </p:spTree>
    <p:extLst>
      <p:ext uri="{BB962C8B-B14F-4D97-AF65-F5344CB8AC3E}">
        <p14:creationId xmlns:p14="http://schemas.microsoft.com/office/powerpoint/2010/main" val="2533943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Nadpis 1">
            <a:extLst>
              <a:ext uri="{FF2B5EF4-FFF2-40B4-BE49-F238E27FC236}">
                <a16:creationId xmlns:a16="http://schemas.microsoft.com/office/drawing/2014/main" id="{2F3777A0-68C6-474E-A49C-874177F791D5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056784" cy="661632"/>
          </a:xfrm>
          <a:prstGeom prst="rect">
            <a:avLst/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Identifikovaný potenciál v oblasti jezer</a:t>
            </a:r>
          </a:p>
          <a:p>
            <a:r>
              <a:rPr lang="cs-CZ" dirty="0"/>
              <a:t>BUDOUCÍ VYUŽITÍ JEZER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AD6E7DC-DF92-DF13-A1B0-E222C4403E54}"/>
              </a:ext>
            </a:extLst>
          </p:cNvPr>
          <p:cNvSpPr txBox="1">
            <a:spLocks/>
          </p:cNvSpPr>
          <p:nvPr/>
        </p:nvSpPr>
        <p:spPr>
          <a:xfrm>
            <a:off x="79344" y="5407737"/>
            <a:ext cx="8957152" cy="42498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Energetický potenciál</a:t>
            </a:r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A9C95F7C-FC0A-8F48-5E3E-8AFDCEA94312}"/>
              </a:ext>
            </a:extLst>
          </p:cNvPr>
          <p:cNvSpPr txBox="1">
            <a:spLocks/>
          </p:cNvSpPr>
          <p:nvPr/>
        </p:nvSpPr>
        <p:spPr>
          <a:xfrm>
            <a:off x="79344" y="5879603"/>
            <a:ext cx="8957152" cy="42498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Přírodně ochranářský potenciál</a:t>
            </a:r>
          </a:p>
          <a:p>
            <a:pPr algn="l"/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5B64693-699F-F63C-9822-245F33F2ADB5}"/>
              </a:ext>
            </a:extLst>
          </p:cNvPr>
          <p:cNvSpPr txBox="1">
            <a:spLocks/>
          </p:cNvSpPr>
          <p:nvPr/>
        </p:nvSpPr>
        <p:spPr>
          <a:xfrm>
            <a:off x="107503" y="999789"/>
            <a:ext cx="8928993" cy="412987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Vodohospodářský potenciál</a:t>
            </a:r>
          </a:p>
          <a:p>
            <a:pPr algn="l"/>
            <a:endParaRPr lang="cs-CZ" baseline="30000" dirty="0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EF8CA498-772B-1AB5-6EB9-DE658AEBAC79}"/>
              </a:ext>
            </a:extLst>
          </p:cNvPr>
          <p:cNvSpPr/>
          <p:nvPr/>
        </p:nvSpPr>
        <p:spPr>
          <a:xfrm>
            <a:off x="107504" y="989353"/>
            <a:ext cx="8928992" cy="435019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7A180FCF-3E0D-A81D-CB22-DBFEA38C75D3}"/>
              </a:ext>
            </a:extLst>
          </p:cNvPr>
          <p:cNvSpPr txBox="1">
            <a:spLocks/>
          </p:cNvSpPr>
          <p:nvPr/>
        </p:nvSpPr>
        <p:spPr>
          <a:xfrm>
            <a:off x="79344" y="6358210"/>
            <a:ext cx="8957152" cy="424987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Ekonomický a sociální potenciál</a:t>
            </a:r>
          </a:p>
          <a:p>
            <a:pPr algn="l"/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76CFE2-700B-E831-A380-46B6E6E03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/>
          <a:stretch/>
        </p:blipFill>
        <p:spPr>
          <a:xfrm>
            <a:off x="4844501" y="1518457"/>
            <a:ext cx="4005107" cy="320668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1E0C20F-A156-1620-80A9-DF9CEC494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2" y="1475360"/>
            <a:ext cx="3137722" cy="3249783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A8C83371-83FB-FB6F-47DC-EFF683F72A1F}"/>
              </a:ext>
            </a:extLst>
          </p:cNvPr>
          <p:cNvSpPr txBox="1">
            <a:spLocks/>
          </p:cNvSpPr>
          <p:nvPr/>
        </p:nvSpPr>
        <p:spPr>
          <a:xfrm>
            <a:off x="513761" y="2077370"/>
            <a:ext cx="969807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Libouš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1A585BCA-CC59-F5A3-C97B-19DB7B27EF94}"/>
              </a:ext>
            </a:extLst>
          </p:cNvPr>
          <p:cNvSpPr txBox="1">
            <a:spLocks/>
          </p:cNvSpPr>
          <p:nvPr/>
        </p:nvSpPr>
        <p:spPr>
          <a:xfrm>
            <a:off x="6046302" y="1521621"/>
            <a:ext cx="1503784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Bílina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D0018F89-84A6-4751-A91F-4A1BA6960FA8}"/>
              </a:ext>
            </a:extLst>
          </p:cNvPr>
          <p:cNvSpPr txBox="1">
            <a:spLocks/>
          </p:cNvSpPr>
          <p:nvPr/>
        </p:nvSpPr>
        <p:spPr>
          <a:xfrm>
            <a:off x="222302" y="4324655"/>
            <a:ext cx="1421008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Nechranice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839A44F6-6507-409D-558A-8C1209BF2EB6}"/>
              </a:ext>
            </a:extLst>
          </p:cNvPr>
          <p:cNvSpPr txBox="1">
            <a:spLocks/>
          </p:cNvSpPr>
          <p:nvPr/>
        </p:nvSpPr>
        <p:spPr>
          <a:xfrm>
            <a:off x="4800266" y="3761940"/>
            <a:ext cx="969807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Most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4925A49C-62F2-6C9C-6F11-498F24B30F65}"/>
              </a:ext>
            </a:extLst>
          </p:cNvPr>
          <p:cNvCxnSpPr>
            <a:cxnSpLocks/>
          </p:cNvCxnSpPr>
          <p:nvPr/>
        </p:nvCxnSpPr>
        <p:spPr>
          <a:xfrm flipV="1">
            <a:off x="6660232" y="3284984"/>
            <a:ext cx="0" cy="79208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FCCC71D9-5458-7B31-93AD-1093BF96465A}"/>
              </a:ext>
            </a:extLst>
          </p:cNvPr>
          <p:cNvCxnSpPr>
            <a:cxnSpLocks/>
          </p:cNvCxnSpPr>
          <p:nvPr/>
        </p:nvCxnSpPr>
        <p:spPr>
          <a:xfrm flipV="1">
            <a:off x="7014690" y="3159723"/>
            <a:ext cx="476126" cy="7200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B999841-590A-9E73-B50D-A06C8CD07F39}"/>
              </a:ext>
            </a:extLst>
          </p:cNvPr>
          <p:cNvCxnSpPr>
            <a:cxnSpLocks/>
          </p:cNvCxnSpPr>
          <p:nvPr/>
        </p:nvCxnSpPr>
        <p:spPr>
          <a:xfrm flipH="1">
            <a:off x="5285169" y="2963062"/>
            <a:ext cx="335376" cy="15873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34DF3898-0BD9-8E72-A511-2E3F7737E2A6}"/>
              </a:ext>
            </a:extLst>
          </p:cNvPr>
          <p:cNvCxnSpPr>
            <a:cxnSpLocks/>
          </p:cNvCxnSpPr>
          <p:nvPr/>
        </p:nvCxnSpPr>
        <p:spPr>
          <a:xfrm flipH="1" flipV="1">
            <a:off x="2267744" y="3021747"/>
            <a:ext cx="72008" cy="740193"/>
          </a:xfrm>
          <a:prstGeom prst="straightConnector1">
            <a:avLst/>
          </a:prstGeom>
          <a:ln w="539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>
            <a:extLst>
              <a:ext uri="{FF2B5EF4-FFF2-40B4-BE49-F238E27FC236}">
                <a16:creationId xmlns:a16="http://schemas.microsoft.com/office/drawing/2014/main" id="{2E2BCD20-5883-7100-56BC-D164BF4EC1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2549280"/>
            <a:ext cx="1942223" cy="1250642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5F77D28-ACDE-46A6-0BF4-6465336545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15971"/>
            <a:ext cx="2253464" cy="88481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5595DD68-96BA-427E-58D8-2A671A0243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753" y="3720301"/>
            <a:ext cx="1690299" cy="1408001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7E85E979-388E-2326-DBDC-178BDCF6D11D}"/>
              </a:ext>
            </a:extLst>
          </p:cNvPr>
          <p:cNvSpPr txBox="1">
            <a:spLocks/>
          </p:cNvSpPr>
          <p:nvPr/>
        </p:nvSpPr>
        <p:spPr>
          <a:xfrm>
            <a:off x="294392" y="4846373"/>
            <a:ext cx="4046342" cy="341380"/>
          </a:xfrm>
          <a:prstGeom prst="rect">
            <a:avLst/>
          </a:prstGeom>
          <a:solidFill>
            <a:schemeClr val="tx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ČSA a VRŠANY neprůtočná jezera</a:t>
            </a:r>
          </a:p>
        </p:txBody>
      </p:sp>
    </p:spTree>
    <p:extLst>
      <p:ext uri="{BB962C8B-B14F-4D97-AF65-F5344CB8AC3E}">
        <p14:creationId xmlns:p14="http://schemas.microsoft.com/office/powerpoint/2010/main" val="380675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>
            <a:extLst>
              <a:ext uri="{FF2B5EF4-FFF2-40B4-BE49-F238E27FC236}">
                <a16:creationId xmlns:a16="http://schemas.microsoft.com/office/drawing/2014/main" id="{438E9340-A414-1C90-DE46-B603DBA403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/>
          <a:stretch/>
        </p:blipFill>
        <p:spPr>
          <a:xfrm>
            <a:off x="323528" y="3572540"/>
            <a:ext cx="4140810" cy="2077108"/>
          </a:xfrm>
          <a:prstGeom prst="rect">
            <a:avLst/>
          </a:prstGeom>
        </p:spPr>
      </p:pic>
      <p:sp>
        <p:nvSpPr>
          <p:cNvPr id="39" name="Nadpis 1">
            <a:extLst>
              <a:ext uri="{FF2B5EF4-FFF2-40B4-BE49-F238E27FC236}">
                <a16:creationId xmlns:a16="http://schemas.microsoft.com/office/drawing/2014/main" id="{2F3777A0-68C6-474E-A49C-874177F791D5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056784" cy="661632"/>
          </a:xfrm>
          <a:prstGeom prst="rect">
            <a:avLst/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identifikovaný potenciál v oblasti jezer</a:t>
            </a:r>
          </a:p>
          <a:p>
            <a:r>
              <a:rPr lang="cs-CZ" dirty="0"/>
              <a:t>BUDOUCÍ VYUŽITÍ JEZER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AD6E7DC-DF92-DF13-A1B0-E222C4403E54}"/>
              </a:ext>
            </a:extLst>
          </p:cNvPr>
          <p:cNvSpPr txBox="1">
            <a:spLocks/>
          </p:cNvSpPr>
          <p:nvPr/>
        </p:nvSpPr>
        <p:spPr>
          <a:xfrm>
            <a:off x="104592" y="1448512"/>
            <a:ext cx="8928992" cy="42498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Energetický potenciál</a:t>
            </a:r>
            <a:endParaRPr lang="cs-CZ" baseline="3000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A9C95F7C-FC0A-8F48-5E3E-8AFDCEA94312}"/>
              </a:ext>
            </a:extLst>
          </p:cNvPr>
          <p:cNvSpPr txBox="1">
            <a:spLocks/>
          </p:cNvSpPr>
          <p:nvPr/>
        </p:nvSpPr>
        <p:spPr>
          <a:xfrm>
            <a:off x="79344" y="5879603"/>
            <a:ext cx="8954240" cy="42498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Přírodně ochranářský potenciál</a:t>
            </a:r>
          </a:p>
          <a:p>
            <a:pPr algn="l"/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5B64693-699F-F63C-9822-245F33F2ADB5}"/>
              </a:ext>
            </a:extLst>
          </p:cNvPr>
          <p:cNvSpPr txBox="1">
            <a:spLocks/>
          </p:cNvSpPr>
          <p:nvPr/>
        </p:nvSpPr>
        <p:spPr>
          <a:xfrm>
            <a:off x="79344" y="999789"/>
            <a:ext cx="8957152" cy="412987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Vodohospodářský potenciál</a:t>
            </a:r>
          </a:p>
          <a:p>
            <a:pPr algn="l"/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EF8CA498-772B-1AB5-6EB9-DE658AEBAC79}"/>
              </a:ext>
            </a:extLst>
          </p:cNvPr>
          <p:cNvSpPr/>
          <p:nvPr/>
        </p:nvSpPr>
        <p:spPr>
          <a:xfrm>
            <a:off x="104592" y="1448512"/>
            <a:ext cx="8928992" cy="43501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7A180FCF-3E0D-A81D-CB22-DBFEA38C75D3}"/>
              </a:ext>
            </a:extLst>
          </p:cNvPr>
          <p:cNvSpPr txBox="1">
            <a:spLocks/>
          </p:cNvSpPr>
          <p:nvPr/>
        </p:nvSpPr>
        <p:spPr>
          <a:xfrm>
            <a:off x="79344" y="6358210"/>
            <a:ext cx="8954240" cy="424987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Ekonomický a sociální potenciál</a:t>
            </a:r>
          </a:p>
          <a:p>
            <a:pPr algn="l"/>
            <a:endParaRPr lang="cs-CZ" baseline="30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18CE16B-DB42-06C6-2632-2B9EFFE1E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10419"/>
            <a:ext cx="2006234" cy="14185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CCEB62-FDB8-09ED-0301-E9ACC734C3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03" y="2006696"/>
            <a:ext cx="2006235" cy="14289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87F232C-D122-C0D3-A526-D48536297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79" y="2006696"/>
            <a:ext cx="2006235" cy="1423883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17D6252-A8DF-D31E-9694-427F2A8AFC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55" y="2003541"/>
            <a:ext cx="2006235" cy="141355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5440B5C-EA62-6657-40CA-88338EF923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/>
          <a:stretch/>
        </p:blipFill>
        <p:spPr bwMode="auto">
          <a:xfrm>
            <a:off x="4539783" y="3563776"/>
            <a:ext cx="4193707" cy="208587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D0018F89-84A6-4751-A91F-4A1BA6960FA8}"/>
              </a:ext>
            </a:extLst>
          </p:cNvPr>
          <p:cNvSpPr txBox="1">
            <a:spLocks/>
          </p:cNvSpPr>
          <p:nvPr/>
        </p:nvSpPr>
        <p:spPr>
          <a:xfrm>
            <a:off x="1354813" y="1964875"/>
            <a:ext cx="1421008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FVE</a:t>
            </a:r>
          </a:p>
        </p:txBody>
      </p:sp>
      <p:sp>
        <p:nvSpPr>
          <p:cNvPr id="34" name="Nadpis 1">
            <a:extLst>
              <a:ext uri="{FF2B5EF4-FFF2-40B4-BE49-F238E27FC236}">
                <a16:creationId xmlns:a16="http://schemas.microsoft.com/office/drawing/2014/main" id="{76A9FDEC-AA13-F91E-7570-A5B16BF64F64}"/>
              </a:ext>
            </a:extLst>
          </p:cNvPr>
          <p:cNvSpPr txBox="1">
            <a:spLocks/>
          </p:cNvSpPr>
          <p:nvPr/>
        </p:nvSpPr>
        <p:spPr>
          <a:xfrm>
            <a:off x="3464285" y="1964875"/>
            <a:ext cx="1421008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FVE</a:t>
            </a:r>
          </a:p>
        </p:txBody>
      </p:sp>
      <p:sp>
        <p:nvSpPr>
          <p:cNvPr id="35" name="Nadpis 1">
            <a:extLst>
              <a:ext uri="{FF2B5EF4-FFF2-40B4-BE49-F238E27FC236}">
                <a16:creationId xmlns:a16="http://schemas.microsoft.com/office/drawing/2014/main" id="{B021E136-BC1C-2479-782C-F042363041EB}"/>
              </a:ext>
            </a:extLst>
          </p:cNvPr>
          <p:cNvSpPr txBox="1">
            <a:spLocks/>
          </p:cNvSpPr>
          <p:nvPr/>
        </p:nvSpPr>
        <p:spPr>
          <a:xfrm>
            <a:off x="5606480" y="1964875"/>
            <a:ext cx="1421008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FVE</a:t>
            </a:r>
          </a:p>
        </p:txBody>
      </p:sp>
      <p:sp>
        <p:nvSpPr>
          <p:cNvPr id="36" name="Nadpis 1">
            <a:extLst>
              <a:ext uri="{FF2B5EF4-FFF2-40B4-BE49-F238E27FC236}">
                <a16:creationId xmlns:a16="http://schemas.microsoft.com/office/drawing/2014/main" id="{0C7957A4-F51E-4997-A3A4-A7F9FF8A4123}"/>
              </a:ext>
            </a:extLst>
          </p:cNvPr>
          <p:cNvSpPr txBox="1">
            <a:spLocks/>
          </p:cNvSpPr>
          <p:nvPr/>
        </p:nvSpPr>
        <p:spPr>
          <a:xfrm>
            <a:off x="7741515" y="1982278"/>
            <a:ext cx="1421008" cy="40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FVE</a:t>
            </a:r>
          </a:p>
        </p:txBody>
      </p:sp>
      <p:sp>
        <p:nvSpPr>
          <p:cNvPr id="37" name="Nadpis 1">
            <a:extLst>
              <a:ext uri="{FF2B5EF4-FFF2-40B4-BE49-F238E27FC236}">
                <a16:creationId xmlns:a16="http://schemas.microsoft.com/office/drawing/2014/main" id="{3A082828-CFBC-8240-D142-5E636AB765D5}"/>
              </a:ext>
            </a:extLst>
          </p:cNvPr>
          <p:cNvSpPr txBox="1">
            <a:spLocks/>
          </p:cNvSpPr>
          <p:nvPr/>
        </p:nvSpPr>
        <p:spPr>
          <a:xfrm>
            <a:off x="4539782" y="3572938"/>
            <a:ext cx="4193707" cy="64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cs-CZ"/>
            </a:defPPr>
            <a:lvl1pPr algn="ctr"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PŘEČERPÁVACÍ VODNÍ ELEKTRÁRNA - ČSA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9AEF2B3-4090-D04E-34F4-032488A6E98E}"/>
              </a:ext>
            </a:extLst>
          </p:cNvPr>
          <p:cNvSpPr/>
          <p:nvPr/>
        </p:nvSpPr>
        <p:spPr>
          <a:xfrm>
            <a:off x="256992" y="1954400"/>
            <a:ext cx="8563480" cy="152847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0833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26753</TotalTime>
  <Words>918</Words>
  <Application>Microsoft Office PowerPoint</Application>
  <PresentationFormat>Předvádění na obrazovce (4:3)</PresentationFormat>
  <Paragraphs>149</Paragraphs>
  <Slides>13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Arial</vt:lpstr>
      <vt:lpstr>Calibri</vt:lpstr>
      <vt:lpstr>Motiv systému Office</vt:lpstr>
      <vt:lpstr>„PROBLEMATIKA ZATÁPĚNÍ ZBYTKOVÝCH JAM SEVEROČESKÉHO HNĚDOUHELNÉHO REVÍRU – AKTUÁLNÍ INFORMACE 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Lenicek</dc:creator>
  <cp:lastModifiedBy>Leníček Jan</cp:lastModifiedBy>
  <cp:revision>955</cp:revision>
  <dcterms:created xsi:type="dcterms:W3CDTF">2013-11-29T11:19:37Z</dcterms:created>
  <dcterms:modified xsi:type="dcterms:W3CDTF">2022-05-30T14:17:05Z</dcterms:modified>
</cp:coreProperties>
</file>